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media/image2.jpg" ContentType="image/gif"/>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67" r:id="rId3"/>
    <p:sldId id="275" r:id="rId4"/>
    <p:sldId id="276" r:id="rId5"/>
    <p:sldId id="269" r:id="rId6"/>
    <p:sldId id="277" r:id="rId7"/>
    <p:sldId id="264" r:id="rId8"/>
    <p:sldId id="259" r:id="rId9"/>
    <p:sldId id="266" r:id="rId10"/>
    <p:sldId id="271" r:id="rId11"/>
    <p:sldId id="270" r:id="rId12"/>
    <p:sldId id="263" r:id="rId13"/>
    <p:sldId id="260" r:id="rId14"/>
    <p:sldId id="272" r:id="rId15"/>
    <p:sldId id="273" r:id="rId16"/>
    <p:sldId id="274" r:id="rId17"/>
  </p:sldIdLst>
  <p:sldSz cx="12192000" cy="6858000"/>
  <p:notesSz cx="6858000" cy="9144000"/>
  <p:defaultText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7139" autoAdjust="0"/>
  </p:normalViewPr>
  <p:slideViewPr>
    <p:cSldViewPr snapToGrid="0">
      <p:cViewPr varScale="1">
        <p:scale>
          <a:sx n="51" d="100"/>
          <a:sy n="51" d="100"/>
        </p:scale>
        <p:origin x="12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B2966D31-682C-4A3B-B846-EDFF0F986F1C}" type="datetimeFigureOut">
              <a:rPr lang="en-IL" smtClean="0"/>
              <a:t>08/30/2021</a:t>
            </a:fld>
            <a:endParaRPr lang="en-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F0EBFC8C-AF7D-40DD-8827-E227369A34BC}" type="slidenum">
              <a:rPr lang="en-IL" smtClean="0"/>
              <a:t>‹#›</a:t>
            </a:fld>
            <a:endParaRPr lang="en-IL"/>
          </a:p>
        </p:txBody>
      </p:sp>
    </p:spTree>
    <p:extLst>
      <p:ext uri="{BB962C8B-B14F-4D97-AF65-F5344CB8AC3E}">
        <p14:creationId xmlns:p14="http://schemas.microsoft.com/office/powerpoint/2010/main" val="36827190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a:r>
              <a:rPr lang="en-US" b="0" i="0" dirty="0">
                <a:solidFill>
                  <a:srgbClr val="FFFFFF"/>
                </a:solidFill>
                <a:effectLst/>
                <a:latin typeface="Roboto" panose="02000000000000000000" pitchFamily="2" charset="0"/>
              </a:rPr>
              <a:t>A classic drawing depicting the ventral aspect of a typical segmental ganglion. The </a:t>
            </a:r>
            <a:r>
              <a:rPr lang="en-US" b="0" i="0" dirty="0" err="1">
                <a:solidFill>
                  <a:srgbClr val="FFFFFF"/>
                </a:solidFill>
                <a:effectLst/>
                <a:latin typeface="Roboto" panose="02000000000000000000" pitchFamily="2" charset="0"/>
              </a:rPr>
              <a:t>somata</a:t>
            </a:r>
            <a:r>
              <a:rPr lang="en-US" b="0" i="0" dirty="0">
                <a:solidFill>
                  <a:srgbClr val="FFFFFF"/>
                </a:solidFill>
                <a:effectLst/>
                <a:latin typeface="Roboto" panose="02000000000000000000" pitchFamily="2" charset="0"/>
              </a:rPr>
              <a:t> of the touch (T, yellow), pressure (P, green) and nociceptive (N, blue) mechanosensory neurons are color-filled. The small soma of cell 208 is filled in black. Adapted from Muller KJ (1981), Neurobiology of the leech. Cold Spring Harbor Laboratory.</a:t>
            </a:r>
            <a:endParaRPr lang="en-IL" dirty="0"/>
          </a:p>
        </p:txBody>
      </p:sp>
      <p:sp>
        <p:nvSpPr>
          <p:cNvPr id="4" name="מציין מיקום של מספר שקופית 3"/>
          <p:cNvSpPr>
            <a:spLocks noGrp="1"/>
          </p:cNvSpPr>
          <p:nvPr>
            <p:ph type="sldNum" sz="quarter" idx="5"/>
          </p:nvPr>
        </p:nvSpPr>
        <p:spPr/>
        <p:txBody>
          <a:bodyPr/>
          <a:lstStyle/>
          <a:p>
            <a:fld id="{F0EBFC8C-AF7D-40DD-8827-E227369A34BC}" type="slidenum">
              <a:rPr lang="en-IL" smtClean="0"/>
              <a:t>6</a:t>
            </a:fld>
            <a:endParaRPr lang="en-IL"/>
          </a:p>
        </p:txBody>
      </p:sp>
    </p:spTree>
    <p:extLst>
      <p:ext uri="{BB962C8B-B14F-4D97-AF65-F5344CB8AC3E}">
        <p14:creationId xmlns:p14="http://schemas.microsoft.com/office/powerpoint/2010/main" val="32443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F0EBFC8C-AF7D-40DD-8827-E227369A34BC}" type="slidenum">
              <a:rPr lang="en-IL" smtClean="0"/>
              <a:t>8</a:t>
            </a:fld>
            <a:endParaRPr lang="en-IL"/>
          </a:p>
        </p:txBody>
      </p:sp>
    </p:spTree>
    <p:extLst>
      <p:ext uri="{BB962C8B-B14F-4D97-AF65-F5344CB8AC3E}">
        <p14:creationId xmlns:p14="http://schemas.microsoft.com/office/powerpoint/2010/main" val="378971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F0EBFC8C-AF7D-40DD-8827-E227369A34BC}" type="slidenum">
              <a:rPr lang="en-IL" smtClean="0"/>
              <a:t>9</a:t>
            </a:fld>
            <a:endParaRPr lang="en-IL"/>
          </a:p>
        </p:txBody>
      </p:sp>
    </p:spTree>
    <p:extLst>
      <p:ext uri="{BB962C8B-B14F-4D97-AF65-F5344CB8AC3E}">
        <p14:creationId xmlns:p14="http://schemas.microsoft.com/office/powerpoint/2010/main" val="42338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באיור, </a:t>
            </a:r>
            <a:r>
              <a:rPr lang="he-IL" sz="1800" dirty="0" err="1">
                <a:effectLst/>
                <a:latin typeface="Calibri" panose="020F0502020204030204" pitchFamily="34" charset="0"/>
                <a:ea typeface="Calibri" panose="020F0502020204030204" pitchFamily="34" charset="0"/>
                <a:cs typeface="Arial" panose="020B0604020202020204" pitchFamily="34" charset="0"/>
              </a:rPr>
              <a:t>נוירוני</a:t>
            </a:r>
            <a:r>
              <a:rPr lang="he-IL" sz="1800" dirty="0">
                <a:effectLst/>
                <a:latin typeface="Calibri" panose="020F0502020204030204" pitchFamily="34" charset="0"/>
                <a:ea typeface="Calibri" panose="020F0502020204030204" pitchFamily="34" charset="0"/>
                <a:cs typeface="Arial" panose="020B0604020202020204" pitchFamily="34" charset="0"/>
              </a:rPr>
              <a:t> עלוקה, על שלוחותיהם ופיצוליהן בננו-טופוגרפיות שונות.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באדום – השלוחות הראשיות שיוצאות היישר מגוף התא – דנדריטים ואקסונים כאחד. השלוחות (או שמא תת-השלוחות) המסומנות בכחול הן קטעים שהתפצלו מאקסונים. </a:t>
            </a:r>
            <a:r>
              <a:rPr lang="he-IL" sz="1800" dirty="0" err="1">
                <a:effectLst/>
                <a:latin typeface="Calibri" panose="020F0502020204030204" pitchFamily="34" charset="0"/>
                <a:ea typeface="Calibri" panose="020F0502020204030204" pitchFamily="34" charset="0"/>
                <a:cs typeface="Arial" panose="020B0604020202020204" pitchFamily="34" charset="0"/>
              </a:rPr>
              <a:t>נדצפו</a:t>
            </a:r>
            <a:r>
              <a:rPr lang="he-IL" sz="1800" dirty="0">
                <a:effectLst/>
                <a:latin typeface="Calibri" panose="020F0502020204030204" pitchFamily="34" charset="0"/>
                <a:ea typeface="Calibri" panose="020F0502020204030204" pitchFamily="34" charset="0"/>
                <a:cs typeface="Arial" panose="020B0604020202020204" pitchFamily="34" charset="0"/>
              </a:rPr>
              <a:t> רמות שונות ורבות של פיצולים כאלה, כשפיצול משלוחה ראשית </a:t>
            </a:r>
            <a:r>
              <a:rPr lang="he-IL" sz="1800" dirty="0" err="1">
                <a:effectLst/>
                <a:latin typeface="Calibri" panose="020F0502020204030204" pitchFamily="34" charset="0"/>
                <a:ea typeface="Calibri" panose="020F0502020204030204" pitchFamily="34" charset="0"/>
                <a:cs typeface="Arial" panose="020B0604020202020204" pitchFamily="34" charset="0"/>
              </a:rPr>
              <a:t>תוייג</a:t>
            </a:r>
            <a:r>
              <a:rPr lang="he-IL" sz="1800" dirty="0">
                <a:effectLst/>
                <a:latin typeface="Calibri" panose="020F0502020204030204" pitchFamily="34" charset="0"/>
                <a:ea typeface="Calibri" panose="020F0502020204030204" pitchFamily="34" charset="0"/>
                <a:cs typeface="Arial" panose="020B0604020202020204" pitchFamily="34" charset="0"/>
              </a:rPr>
              <a:t> כפיצול ראשוני.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endParaRPr lang="en-IL" dirty="0"/>
          </a:p>
        </p:txBody>
      </p:sp>
      <p:sp>
        <p:nvSpPr>
          <p:cNvPr id="4" name="מציין מיקום של מספר שקופית 3"/>
          <p:cNvSpPr>
            <a:spLocks noGrp="1"/>
          </p:cNvSpPr>
          <p:nvPr>
            <p:ph type="sldNum" sz="quarter" idx="5"/>
          </p:nvPr>
        </p:nvSpPr>
        <p:spPr/>
        <p:txBody>
          <a:bodyPr/>
          <a:lstStyle/>
          <a:p>
            <a:fld id="{F0EBFC8C-AF7D-40DD-8827-E227369A34BC}" type="slidenum">
              <a:rPr lang="en-IL" smtClean="0"/>
              <a:t>10</a:t>
            </a:fld>
            <a:endParaRPr lang="en-IL"/>
          </a:p>
        </p:txBody>
      </p:sp>
    </p:spTree>
    <p:extLst>
      <p:ext uri="{BB962C8B-B14F-4D97-AF65-F5344CB8AC3E}">
        <p14:creationId xmlns:p14="http://schemas.microsoft.com/office/powerpoint/2010/main" val="356668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F0EBFC8C-AF7D-40DD-8827-E227369A34BC}" type="slidenum">
              <a:rPr lang="en-IL" smtClean="0"/>
              <a:t>12</a:t>
            </a:fld>
            <a:endParaRPr lang="en-IL"/>
          </a:p>
        </p:txBody>
      </p:sp>
    </p:spTree>
    <p:extLst>
      <p:ext uri="{BB962C8B-B14F-4D97-AF65-F5344CB8AC3E}">
        <p14:creationId xmlns:p14="http://schemas.microsoft.com/office/powerpoint/2010/main" val="5492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14DE64-E91E-4C9E-87F9-AEA80E7BA78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4FABAD5F-B815-4534-89AF-688580B6E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E1E1CA59-B2EB-41F3-853D-50684C9D61B0}"/>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5" name="מציין מיקום של כותרת תחתונה 4">
            <a:extLst>
              <a:ext uri="{FF2B5EF4-FFF2-40B4-BE49-F238E27FC236}">
                <a16:creationId xmlns:a16="http://schemas.microsoft.com/office/drawing/2014/main" id="{1B5EBCDB-02C9-4890-8409-3626C01D77EE}"/>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F76583C2-2CA1-42AF-AD3C-F597B71AD41E}"/>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368264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342272-EFF7-447B-97EF-D3C4A8CFABA3}"/>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40FCADFA-9BFF-4B32-A253-ACC941785C58}"/>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811ADA79-EB50-424E-9D4B-F8C9BBDA5EC7}"/>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5" name="מציין מיקום של כותרת תחתונה 4">
            <a:extLst>
              <a:ext uri="{FF2B5EF4-FFF2-40B4-BE49-F238E27FC236}">
                <a16:creationId xmlns:a16="http://schemas.microsoft.com/office/drawing/2014/main" id="{61789584-366C-4B1C-96D1-D2AA163C3886}"/>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A8BF0AF4-0396-4DB4-8632-936595669753}"/>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90526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B91B6F6A-C650-4EC3-85FD-24D12B1CF1B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D9F4EC85-EAEA-4C79-A9F5-57889406D70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0A6A9941-BBAC-4AB4-A5C7-60C07F1A270D}"/>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5" name="מציין מיקום של כותרת תחתונה 4">
            <a:extLst>
              <a:ext uri="{FF2B5EF4-FFF2-40B4-BE49-F238E27FC236}">
                <a16:creationId xmlns:a16="http://schemas.microsoft.com/office/drawing/2014/main" id="{74E12FA4-346D-4700-9E34-4510B1D9FE20}"/>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235E8549-699E-4A0D-9823-0CE6D5FA0808}"/>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67067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CCDA85-DD06-4D95-9C42-321B0E055E20}"/>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9CA495E8-97D2-40CB-AAA3-A5A89D75EC2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14893E5E-47FF-46BB-88F1-84E173355FCF}"/>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5" name="מציין מיקום של כותרת תחתונה 4">
            <a:extLst>
              <a:ext uri="{FF2B5EF4-FFF2-40B4-BE49-F238E27FC236}">
                <a16:creationId xmlns:a16="http://schemas.microsoft.com/office/drawing/2014/main" id="{36811F72-7472-484C-8BC5-CCB153509F0A}"/>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20F18B38-4397-4786-B6CC-D4E1D0D55B28}"/>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230387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FA19F6-D6D6-4A0B-B2D9-F57D30BE5FE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379E1A20-0A1F-4B2A-A129-8FB8E4B24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3703779-2FB1-4005-B88D-0F022942A15E}"/>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5" name="מציין מיקום של כותרת תחתונה 4">
            <a:extLst>
              <a:ext uri="{FF2B5EF4-FFF2-40B4-BE49-F238E27FC236}">
                <a16:creationId xmlns:a16="http://schemas.microsoft.com/office/drawing/2014/main" id="{B4C60F29-2AF2-47F5-84D2-E1CF03F52F8A}"/>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24B62791-A6B7-473B-AC87-6854CD6AAF2F}"/>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416186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C4A604-1CD5-41E2-B2C6-14B7DCC583A4}"/>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31BC1E77-1ADC-4982-B83E-A99EF6FFA2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E2F11B02-DB78-4DED-B826-848195CFD88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B60DBD3A-7F1A-4478-A4E8-4775A3F69F5D}"/>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6" name="מציין מיקום של כותרת תחתונה 5">
            <a:extLst>
              <a:ext uri="{FF2B5EF4-FFF2-40B4-BE49-F238E27FC236}">
                <a16:creationId xmlns:a16="http://schemas.microsoft.com/office/drawing/2014/main" id="{F2D493C3-E621-4AEF-A471-51AF0C77EFA0}"/>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70838A8A-9DB4-4A10-8D21-3BD707B2F3F1}"/>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224424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435991-16B9-4E17-A058-BE456524ED6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7A0814CD-DE0D-4754-8A50-D3FC6090C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3CAC181-7C73-4987-B784-A56721F6B36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224862F1-15D3-436A-99C7-7D884AB0A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891B6CE-9442-4AD8-9EA7-AA50A30180B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1F796A75-61B5-41AF-A800-A239155D9999}"/>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8" name="מציין מיקום של כותרת תחתונה 7">
            <a:extLst>
              <a:ext uri="{FF2B5EF4-FFF2-40B4-BE49-F238E27FC236}">
                <a16:creationId xmlns:a16="http://schemas.microsoft.com/office/drawing/2014/main" id="{512F66CA-4359-4952-90A1-5C6B36B104DF}"/>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BD5406FD-583B-457E-865D-FCD4D2BAB7AC}"/>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46286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F1E699-5834-4EA9-9610-B52D538D4AD2}"/>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7D6E9486-DBD5-49DB-92E3-D6162520E93F}"/>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4" name="מציין מיקום של כותרת תחתונה 3">
            <a:extLst>
              <a:ext uri="{FF2B5EF4-FFF2-40B4-BE49-F238E27FC236}">
                <a16:creationId xmlns:a16="http://schemas.microsoft.com/office/drawing/2014/main" id="{03AA9CB1-23D7-44B7-B312-10442B4D6E29}"/>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E7B69899-C41F-4A4D-B0A4-4B5019618E25}"/>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6644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37C6453-2102-4970-A0BB-DD6577C43CE4}"/>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3" name="מציין מיקום של כותרת תחתונה 2">
            <a:extLst>
              <a:ext uri="{FF2B5EF4-FFF2-40B4-BE49-F238E27FC236}">
                <a16:creationId xmlns:a16="http://schemas.microsoft.com/office/drawing/2014/main" id="{72D4AF8C-61FC-4325-A014-0A210A326B5A}"/>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26F854A2-D2AB-4FF7-9642-3672930E5B47}"/>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149825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CEDE9D-C563-4B16-B272-2CF61E8813F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A9CEF1F9-50BF-461B-8BCA-FB77C98A0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0208A97A-B7FC-4BDD-B958-0247F61EB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C45AB11-0A11-4B4A-BCAA-E302A92FF590}"/>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6" name="מציין מיקום של כותרת תחתונה 5">
            <a:extLst>
              <a:ext uri="{FF2B5EF4-FFF2-40B4-BE49-F238E27FC236}">
                <a16:creationId xmlns:a16="http://schemas.microsoft.com/office/drawing/2014/main" id="{E44C18AA-4909-4501-8664-E0B9A350C005}"/>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AC72CC2F-7989-451C-9B33-E798805A7140}"/>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215196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71C6E6-739E-4A2E-A536-0EAA5667C47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BC0E7EC4-62C0-46A2-B63E-196922F46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מציין מיקום טקסט 3">
            <a:extLst>
              <a:ext uri="{FF2B5EF4-FFF2-40B4-BE49-F238E27FC236}">
                <a16:creationId xmlns:a16="http://schemas.microsoft.com/office/drawing/2014/main" id="{E86EBCB4-DA08-4A92-AC31-17B77AC60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DB92E1F-32A1-48B8-8B5C-E512DEF8D2D3}"/>
              </a:ext>
            </a:extLst>
          </p:cNvPr>
          <p:cNvSpPr>
            <a:spLocks noGrp="1"/>
          </p:cNvSpPr>
          <p:nvPr>
            <p:ph type="dt" sz="half" idx="10"/>
          </p:nvPr>
        </p:nvSpPr>
        <p:spPr/>
        <p:txBody>
          <a:bodyPr/>
          <a:lstStyle/>
          <a:p>
            <a:fld id="{F8890BB2-D151-4141-8218-F421BA99AC05}" type="datetimeFigureOut">
              <a:rPr lang="en-IL" smtClean="0"/>
              <a:t>08/30/2021</a:t>
            </a:fld>
            <a:endParaRPr lang="en-IL"/>
          </a:p>
        </p:txBody>
      </p:sp>
      <p:sp>
        <p:nvSpPr>
          <p:cNvPr id="6" name="מציין מיקום של כותרת תחתונה 5">
            <a:extLst>
              <a:ext uri="{FF2B5EF4-FFF2-40B4-BE49-F238E27FC236}">
                <a16:creationId xmlns:a16="http://schemas.microsoft.com/office/drawing/2014/main" id="{AE80AA88-CF1F-4480-A254-4136F04D29B8}"/>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5CF45E57-570F-4C81-9E86-4E4C5A910579}"/>
              </a:ext>
            </a:extLst>
          </p:cNvPr>
          <p:cNvSpPr>
            <a:spLocks noGrp="1"/>
          </p:cNvSpPr>
          <p:nvPr>
            <p:ph type="sldNum" sz="quarter" idx="12"/>
          </p:nvPr>
        </p:nvSpPr>
        <p:spPr/>
        <p:txBody>
          <a:bodyPr/>
          <a:lstStyle/>
          <a:p>
            <a:fld id="{81276F4E-B399-4200-ACC6-EF2F805238E9}" type="slidenum">
              <a:rPr lang="en-IL" smtClean="0"/>
              <a:t>‹#›</a:t>
            </a:fld>
            <a:endParaRPr lang="en-IL"/>
          </a:p>
        </p:txBody>
      </p:sp>
    </p:spTree>
    <p:extLst>
      <p:ext uri="{BB962C8B-B14F-4D97-AF65-F5344CB8AC3E}">
        <p14:creationId xmlns:p14="http://schemas.microsoft.com/office/powerpoint/2010/main" val="28670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CA30AD0-9126-49CB-B48C-11D747317DB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C5672F35-A618-4D67-A724-BCD6A7C1516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96FC17E8-8FDD-40F2-A882-1D833CCC548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890BB2-D151-4141-8218-F421BA99AC05}" type="datetimeFigureOut">
              <a:rPr lang="en-IL" smtClean="0"/>
              <a:t>08/30/2021</a:t>
            </a:fld>
            <a:endParaRPr lang="en-IL"/>
          </a:p>
        </p:txBody>
      </p:sp>
      <p:sp>
        <p:nvSpPr>
          <p:cNvPr id="5" name="מציין מיקום של כותרת תחתונה 4">
            <a:extLst>
              <a:ext uri="{FF2B5EF4-FFF2-40B4-BE49-F238E27FC236}">
                <a16:creationId xmlns:a16="http://schemas.microsoft.com/office/drawing/2014/main" id="{6BACBB75-AFFE-457F-A59E-EB8B6DC71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0B29CB3C-01FA-4173-BF4E-27FA11E4B51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1276F4E-B399-4200-ACC6-EF2F805238E9}" type="slidenum">
              <a:rPr lang="en-IL" smtClean="0"/>
              <a:t>‹#›</a:t>
            </a:fld>
            <a:endParaRPr lang="en-IL"/>
          </a:p>
        </p:txBody>
      </p:sp>
    </p:spTree>
    <p:extLst>
      <p:ext uri="{BB962C8B-B14F-4D97-AF65-F5344CB8AC3E}">
        <p14:creationId xmlns:p14="http://schemas.microsoft.com/office/powerpoint/2010/main" val="2033839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DC056A-053E-40FF-83BE-4BDEA240B4B8}"/>
              </a:ext>
            </a:extLst>
          </p:cNvPr>
          <p:cNvSpPr>
            <a:spLocks noGrp="1"/>
          </p:cNvSpPr>
          <p:nvPr>
            <p:ph type="ctrTitle"/>
          </p:nvPr>
        </p:nvSpPr>
        <p:spPr>
          <a:xfrm>
            <a:off x="6934001" y="505888"/>
            <a:ext cx="4583875" cy="4013861"/>
          </a:xfrm>
        </p:spPr>
        <p:txBody>
          <a:bodyPr>
            <a:normAutofit fontScale="90000"/>
          </a:bodyPr>
          <a:lstStyle/>
          <a:p>
            <a:pPr rtl="1">
              <a:lnSpc>
                <a:spcPct val="150000"/>
              </a:lnSpc>
              <a:spcAft>
                <a:spcPts val="800"/>
              </a:spcAft>
            </a:pPr>
            <a:r>
              <a:rPr lang="he-IL" sz="3200" dirty="0">
                <a:effectLst/>
                <a:latin typeface="Calibri" panose="020F0502020204030204" pitchFamily="34" charset="0"/>
                <a:ea typeface="Calibri" panose="020F0502020204030204" pitchFamily="34" charset="0"/>
                <a:cs typeface="Arial" panose="020B0604020202020204" pitchFamily="34" charset="0"/>
              </a:rPr>
              <a:t>מאפייני צמיחת אקסונים בננו-טופוגרפיות שונות </a:t>
            </a:r>
            <a:r>
              <a:rPr lang="en-IL" sz="3200" dirty="0">
                <a:effectLst/>
                <a:latin typeface="Calibri" panose="020F0502020204030204" pitchFamily="34" charset="0"/>
                <a:ea typeface="Calibri" panose="020F0502020204030204" pitchFamily="34" charset="0"/>
                <a:cs typeface="Arial" panose="020B0604020202020204" pitchFamily="34" charset="0"/>
              </a:rPr>
              <a:t/>
            </a:r>
            <a:br>
              <a:rPr lang="en-IL" sz="3200" dirty="0">
                <a:effectLst/>
                <a:latin typeface="Calibri" panose="020F0502020204030204" pitchFamily="34" charset="0"/>
                <a:ea typeface="Calibri" panose="020F0502020204030204" pitchFamily="34" charset="0"/>
                <a:cs typeface="Arial" panose="020B0604020202020204" pitchFamily="34" charset="0"/>
              </a:rPr>
            </a:br>
            <a:r>
              <a:rPr lang="en-GB" sz="3200" dirty="0">
                <a:effectLst/>
                <a:latin typeface="Calibri" panose="020F0502020204030204" pitchFamily="34" charset="0"/>
                <a:ea typeface="Calibri" panose="020F0502020204030204" pitchFamily="34" charset="0"/>
                <a:cs typeface="Arial" panose="020B0604020202020204" pitchFamily="34" charset="0"/>
              </a:rPr>
              <a:t>Characteristics of axonal growth in the context of different nano-topographies</a:t>
            </a:r>
            <a:endParaRPr lang="en-IL" dirty="0"/>
          </a:p>
        </p:txBody>
      </p:sp>
      <p:pic>
        <p:nvPicPr>
          <p:cNvPr id="7" name="תמונה 6" descr="תמונה שמכילה מפה&#10;&#10;התיאור נוצר באופן אוטומטי">
            <a:extLst>
              <a:ext uri="{FF2B5EF4-FFF2-40B4-BE49-F238E27FC236}">
                <a16:creationId xmlns:a16="http://schemas.microsoft.com/office/drawing/2014/main" id="{53D87FDC-297D-4440-9DF3-EB4A50AD4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50" y="1029440"/>
            <a:ext cx="5018513" cy="4465627"/>
          </a:xfrm>
          <a:prstGeom prst="rect">
            <a:avLst/>
          </a:prstGeom>
        </p:spPr>
      </p:pic>
      <p:sp>
        <p:nvSpPr>
          <p:cNvPr id="3" name="תיבת טקסט 2">
            <a:extLst>
              <a:ext uri="{FF2B5EF4-FFF2-40B4-BE49-F238E27FC236}">
                <a16:creationId xmlns:a16="http://schemas.microsoft.com/office/drawing/2014/main" id="{4696EDBC-FF3C-4108-8D2E-54DC65046162}"/>
              </a:ext>
            </a:extLst>
          </p:cNvPr>
          <p:cNvSpPr txBox="1"/>
          <p:nvPr/>
        </p:nvSpPr>
        <p:spPr>
          <a:xfrm>
            <a:off x="7236823" y="5142370"/>
            <a:ext cx="4506686" cy="1579920"/>
          </a:xfrm>
          <a:prstGeom prst="rect">
            <a:avLst/>
          </a:prstGeom>
          <a:noFill/>
        </p:spPr>
        <p:txBody>
          <a:bodyPr wrap="square" rtlCol="0">
            <a:spAutoFit/>
          </a:bodyPr>
          <a:lstStyle/>
          <a:p>
            <a:pPr algn="r" rtl="1">
              <a:lnSpc>
                <a:spcPct val="150000"/>
              </a:lnSpc>
              <a:spcAft>
                <a:spcPts val="800"/>
              </a:spcAft>
            </a:pPr>
            <a:r>
              <a:rPr lang="he-IL" sz="2400" dirty="0">
                <a:effectLst/>
                <a:latin typeface="Calibri" panose="020F0502020204030204" pitchFamily="34" charset="0"/>
                <a:ea typeface="Calibri" panose="020F0502020204030204" pitchFamily="34" charset="0"/>
                <a:cs typeface="Arial" panose="020B0604020202020204" pitchFamily="34" charset="0"/>
              </a:rPr>
              <a:t>בהנחיית פרופ' אורית שפי ואלון ריכטר-לוין מאוני' בר-אילן </a:t>
            </a:r>
            <a:endParaRPr lang="en-IL" sz="2400" dirty="0">
              <a:effectLst/>
              <a:latin typeface="Calibri" panose="020F0502020204030204" pitchFamily="34" charset="0"/>
              <a:ea typeface="Calibri" panose="020F0502020204030204" pitchFamily="34" charset="0"/>
              <a:cs typeface="Arial" panose="020B0604020202020204" pitchFamily="34" charset="0"/>
            </a:endParaRPr>
          </a:p>
          <a:p>
            <a:r>
              <a:rPr lang="he-IL" sz="1800" dirty="0">
                <a:effectLst/>
                <a:latin typeface="Calibri" panose="020F0502020204030204" pitchFamily="34" charset="0"/>
                <a:ea typeface="Calibri" panose="020F0502020204030204" pitchFamily="34" charset="0"/>
                <a:cs typeface="Arial" panose="020B0604020202020204" pitchFamily="34" charset="0"/>
              </a:rPr>
              <a:t>מגיש: שחר מרכוס, או"פ </a:t>
            </a:r>
            <a:endParaRPr lang="en-IL" dirty="0"/>
          </a:p>
        </p:txBody>
      </p:sp>
    </p:spTree>
    <p:extLst>
      <p:ext uri="{BB962C8B-B14F-4D97-AF65-F5344CB8AC3E}">
        <p14:creationId xmlns:p14="http://schemas.microsoft.com/office/powerpoint/2010/main" val="235517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תמונה שמכילה שבכה&#10;&#10;התיאור נוצר באופן אוטומטי">
            <a:extLst>
              <a:ext uri="{FF2B5EF4-FFF2-40B4-BE49-F238E27FC236}">
                <a16:creationId xmlns:a16="http://schemas.microsoft.com/office/drawing/2014/main" id="{923CC55A-5374-47BF-B913-F10A83E2C9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993" y="0"/>
            <a:ext cx="5405022" cy="3573916"/>
          </a:xfrm>
          <a:prstGeom prst="rect">
            <a:avLst/>
          </a:prstGeom>
        </p:spPr>
      </p:pic>
      <p:pic>
        <p:nvPicPr>
          <p:cNvPr id="5" name="תמונה 4">
            <a:extLst>
              <a:ext uri="{FF2B5EF4-FFF2-40B4-BE49-F238E27FC236}">
                <a16:creationId xmlns:a16="http://schemas.microsoft.com/office/drawing/2014/main" id="{9D5515CC-47B0-4099-A43F-2C2194664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92" y="3595098"/>
            <a:ext cx="5405021" cy="3572402"/>
          </a:xfrm>
          <a:prstGeom prst="rect">
            <a:avLst/>
          </a:prstGeom>
        </p:spPr>
      </p:pic>
      <p:pic>
        <p:nvPicPr>
          <p:cNvPr id="6" name="תמונה 5" descr="תמונה שמכילה טקסט&#10;&#10;התיאור נוצר באופן אוטומטי">
            <a:extLst>
              <a:ext uri="{FF2B5EF4-FFF2-40B4-BE49-F238E27FC236}">
                <a16:creationId xmlns:a16="http://schemas.microsoft.com/office/drawing/2014/main" id="{EE7F2B0D-949D-4160-8E44-82364B978D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5029" y="0"/>
            <a:ext cx="4343399" cy="3811953"/>
          </a:xfrm>
          <a:prstGeom prst="rect">
            <a:avLst/>
          </a:prstGeom>
        </p:spPr>
      </p:pic>
      <p:sp>
        <p:nvSpPr>
          <p:cNvPr id="7" name="תיבת טקסט 6">
            <a:extLst>
              <a:ext uri="{FF2B5EF4-FFF2-40B4-BE49-F238E27FC236}">
                <a16:creationId xmlns:a16="http://schemas.microsoft.com/office/drawing/2014/main" id="{761F9164-7C28-4925-8C02-6397B4360641}"/>
              </a:ext>
            </a:extLst>
          </p:cNvPr>
          <p:cNvSpPr txBox="1"/>
          <p:nvPr/>
        </p:nvSpPr>
        <p:spPr>
          <a:xfrm flipH="1">
            <a:off x="9089570" y="365247"/>
            <a:ext cx="2669504" cy="2677656"/>
          </a:xfrm>
          <a:prstGeom prst="rect">
            <a:avLst/>
          </a:prstGeom>
          <a:noFill/>
        </p:spPr>
        <p:txBody>
          <a:bodyPr wrap="square" rtlCol="0">
            <a:spAutoFit/>
          </a:bodyPr>
          <a:lstStyle/>
          <a:p>
            <a:r>
              <a:rPr lang="he-IL" sz="2400" dirty="0" err="1">
                <a:effectLst/>
                <a:ea typeface="Calibri" panose="020F0502020204030204" pitchFamily="34" charset="0"/>
                <a:cs typeface="Arial" panose="020B0604020202020204" pitchFamily="34" charset="0"/>
              </a:rPr>
              <a:t>הקונפיגורציות</a:t>
            </a:r>
            <a:r>
              <a:rPr lang="he-IL" sz="2400" dirty="0">
                <a:effectLst/>
                <a:ea typeface="Calibri" panose="020F0502020204030204" pitchFamily="34" charset="0"/>
                <a:cs typeface="Arial" panose="020B0604020202020204" pitchFamily="34" charset="0"/>
              </a:rPr>
              <a:t> השונות של תאים בודדים או המקובצים בקרבת מה אחד מהשני, על שלוחותיהם שצמחו, </a:t>
            </a:r>
            <a:r>
              <a:rPr lang="he-IL" sz="2400">
                <a:effectLst/>
                <a:ea typeface="Calibri" panose="020F0502020204030204" pitchFamily="34" charset="0"/>
                <a:cs typeface="Arial" panose="020B0604020202020204" pitchFamily="34" charset="0"/>
              </a:rPr>
              <a:t>על הננו-טופוגרפיות</a:t>
            </a:r>
            <a:endParaRPr lang="he-IL" sz="2400" dirty="0">
              <a:effectLst/>
              <a:ea typeface="Calibri" panose="020F0502020204030204" pitchFamily="34" charset="0"/>
              <a:cs typeface="Arial" panose="020B0604020202020204" pitchFamily="34" charset="0"/>
            </a:endParaRPr>
          </a:p>
        </p:txBody>
      </p:sp>
      <p:pic>
        <p:nvPicPr>
          <p:cNvPr id="9" name="תמונה 8">
            <a:extLst>
              <a:ext uri="{FF2B5EF4-FFF2-40B4-BE49-F238E27FC236}">
                <a16:creationId xmlns:a16="http://schemas.microsoft.com/office/drawing/2014/main" id="{F539CCE8-5ADD-4783-8D5A-84A2A4DDDD5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13012" y="3833135"/>
            <a:ext cx="5047922" cy="3360361"/>
          </a:xfrm>
          <a:prstGeom prst="rect">
            <a:avLst/>
          </a:prstGeom>
        </p:spPr>
      </p:pic>
    </p:spTree>
    <p:extLst>
      <p:ext uri="{BB962C8B-B14F-4D97-AF65-F5344CB8AC3E}">
        <p14:creationId xmlns:p14="http://schemas.microsoft.com/office/powerpoint/2010/main" val="388181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318914-7A83-42A1-8F59-F806C8C3B97C}"/>
              </a:ext>
            </a:extLst>
          </p:cNvPr>
          <p:cNvSpPr>
            <a:spLocks noGrp="1"/>
          </p:cNvSpPr>
          <p:nvPr>
            <p:ph type="title"/>
          </p:nvPr>
        </p:nvSpPr>
        <p:spPr/>
        <p:txBody>
          <a:bodyPr/>
          <a:lstStyle/>
          <a:p>
            <a:pPr algn="ctr"/>
            <a:r>
              <a:rPr lang="he-IL" dirty="0"/>
              <a:t>התוצאות</a:t>
            </a:r>
            <a:endParaRPr lang="en-IL" dirty="0"/>
          </a:p>
        </p:txBody>
      </p:sp>
      <p:sp>
        <p:nvSpPr>
          <p:cNvPr id="3" name="מציין מיקום תוכן 2">
            <a:extLst>
              <a:ext uri="{FF2B5EF4-FFF2-40B4-BE49-F238E27FC236}">
                <a16:creationId xmlns:a16="http://schemas.microsoft.com/office/drawing/2014/main" id="{B5BAB875-4932-4545-9C90-B6BBBECE55E5}"/>
              </a:ext>
            </a:extLst>
          </p:cNvPr>
          <p:cNvSpPr>
            <a:spLocks noGrp="1"/>
          </p:cNvSpPr>
          <p:nvPr>
            <p:ph idx="1"/>
          </p:nvPr>
        </p:nvSpPr>
        <p:spPr/>
        <p:txBody>
          <a:bodyPr>
            <a:normAutofit/>
          </a:bodyPr>
          <a:lstStyle/>
          <a:p>
            <a:pPr marL="0" indent="0">
              <a:buNone/>
            </a:pPr>
            <a:r>
              <a:rPr lang="he-IL" sz="2400" dirty="0">
                <a:effectLst/>
                <a:ea typeface="Calibri" panose="020F0502020204030204" pitchFamily="34" charset="0"/>
                <a:cs typeface="Arial" panose="020B0604020202020204" pitchFamily="34" charset="0"/>
              </a:rPr>
              <a:t>הממצאים שהכתיבו את נקודת המוצא של </a:t>
            </a:r>
            <a:r>
              <a:rPr lang="he-IL" sz="2400" dirty="0" err="1">
                <a:effectLst/>
                <a:ea typeface="Calibri" panose="020F0502020204030204" pitchFamily="34" charset="0"/>
                <a:cs typeface="Arial" panose="020B0604020202020204" pitchFamily="34" charset="0"/>
              </a:rPr>
              <a:t>הפרוייקט</a:t>
            </a:r>
            <a:r>
              <a:rPr lang="he-IL" sz="2400" dirty="0">
                <a:effectLst/>
                <a:ea typeface="Calibri" panose="020F0502020204030204" pitchFamily="34" charset="0"/>
                <a:cs typeface="Arial" panose="020B0604020202020204" pitchFamily="34" charset="0"/>
              </a:rPr>
              <a:t>:</a:t>
            </a:r>
          </a:p>
          <a:p>
            <a:r>
              <a:rPr lang="he-IL" sz="2400" dirty="0">
                <a:effectLst/>
                <a:ea typeface="Calibri" panose="020F0502020204030204" pitchFamily="34" charset="0"/>
                <a:cs typeface="Arial" panose="020B0604020202020204" pitchFamily="34" charset="0"/>
              </a:rPr>
              <a:t>באופן כללי, הצורות שגובהן 240 ננומטר נמצאו יעילות יותר בהנחיית צמיחה מחודשת של </a:t>
            </a:r>
            <a:r>
              <a:rPr lang="he-IL" sz="2400" dirty="0" err="1">
                <a:effectLst/>
                <a:ea typeface="Calibri" panose="020F0502020204030204" pitchFamily="34" charset="0"/>
                <a:cs typeface="Arial" panose="020B0604020202020204" pitchFamily="34" charset="0"/>
              </a:rPr>
              <a:t>נויריטים</a:t>
            </a:r>
            <a:r>
              <a:rPr lang="he-IL" sz="2400" dirty="0">
                <a:effectLst/>
                <a:ea typeface="Calibri" panose="020F0502020204030204" pitchFamily="34" charset="0"/>
                <a:cs typeface="Arial" panose="020B0604020202020204" pitchFamily="34" charset="0"/>
              </a:rPr>
              <a:t> בהשוואה לצורות שגובהן 100 ננומטר </a:t>
            </a:r>
          </a:p>
          <a:p>
            <a:r>
              <a:rPr lang="he-IL" sz="2400" dirty="0">
                <a:effectLst/>
                <a:ea typeface="Calibri" panose="020F0502020204030204" pitchFamily="34" charset="0"/>
                <a:cs typeface="Arial" panose="020B0604020202020204" pitchFamily="34" charset="0"/>
              </a:rPr>
              <a:t>צמיחה מחודשת של </a:t>
            </a:r>
            <a:r>
              <a:rPr lang="he-IL" sz="2400" dirty="0" err="1">
                <a:effectLst/>
                <a:ea typeface="Calibri" panose="020F0502020204030204" pitchFamily="34" charset="0"/>
                <a:cs typeface="Arial" panose="020B0604020202020204" pitchFamily="34" charset="0"/>
              </a:rPr>
              <a:t>נויריטים</a:t>
            </a:r>
            <a:r>
              <a:rPr lang="he-IL" sz="2400" dirty="0">
                <a:effectLst/>
                <a:ea typeface="Calibri" panose="020F0502020204030204" pitchFamily="34" charset="0"/>
                <a:cs typeface="Arial" panose="020B0604020202020204" pitchFamily="34" charset="0"/>
              </a:rPr>
              <a:t> על צורות ה-100 ננומטר אינה מראה 'העדפה' למבנה </a:t>
            </a:r>
            <a:r>
              <a:rPr lang="he-IL" sz="2400" dirty="0" err="1">
                <a:effectLst/>
                <a:ea typeface="Calibri" panose="020F0502020204030204" pitchFamily="34" charset="0"/>
                <a:cs typeface="Arial" panose="020B0604020202020204" pitchFamily="34" charset="0"/>
              </a:rPr>
              <a:t>מסויים</a:t>
            </a:r>
            <a:r>
              <a:rPr lang="he-IL" sz="2400" dirty="0">
                <a:effectLst/>
                <a:ea typeface="Calibri" panose="020F0502020204030204" pitchFamily="34" charset="0"/>
                <a:cs typeface="Arial" panose="020B0604020202020204" pitchFamily="34" charset="0"/>
              </a:rPr>
              <a:t>. לעומת זאת, עם צורות של 240 ננומטר, צמיחה מחודשת של </a:t>
            </a:r>
            <a:r>
              <a:rPr lang="he-IL" sz="2400" dirty="0" err="1">
                <a:effectLst/>
                <a:ea typeface="Calibri" panose="020F0502020204030204" pitchFamily="34" charset="0"/>
                <a:cs typeface="Arial" panose="020B0604020202020204" pitchFamily="34" charset="0"/>
              </a:rPr>
              <a:t>נויריטים</a:t>
            </a:r>
            <a:r>
              <a:rPr lang="he-IL" sz="2400" dirty="0">
                <a:effectLst/>
                <a:ea typeface="Calibri" panose="020F0502020204030204" pitchFamily="34" charset="0"/>
                <a:cs typeface="Arial" panose="020B0604020202020204" pitchFamily="34" charset="0"/>
              </a:rPr>
              <a:t> הראתה 'העדפה' משמעותית לקווים עבים. </a:t>
            </a:r>
          </a:p>
          <a:p>
            <a:pPr marL="0" indent="0">
              <a:buNone/>
            </a:pPr>
            <a:r>
              <a:rPr lang="he-IL" sz="2400" dirty="0">
                <a:effectLst/>
                <a:ea typeface="Calibri" panose="020F0502020204030204" pitchFamily="34" charset="0"/>
                <a:cs typeface="Arial" panose="020B0604020202020204" pitchFamily="34" charset="0"/>
              </a:rPr>
              <a:t>לכן, בניסויים בהם לקחתי חלק כבר השתמשנו רק בצורות שגובהן 240 ננומטר. רצינו לראות את ההשפעה הנוספת שיש למורפולוגיה על תאי העצב, אך, בסיכומו של דבר, לא נמצא הבדל בין המדדים המורפולוגיים שבדקתי בהתייחס לצורות השונות, קרי, מספרי השלוחות ומספרי פיצוליהן של כל נוירון היו באותו סדר גודל, ללא קשר לתבנית שאיתה באו באינטראקציה. </a:t>
            </a:r>
            <a:endParaRPr lang="he-IL" sz="2400" dirty="0">
              <a:cs typeface="Arial" panose="020B0604020202020204" pitchFamily="34" charset="0"/>
            </a:endParaRPr>
          </a:p>
        </p:txBody>
      </p:sp>
    </p:spTree>
    <p:extLst>
      <p:ext uri="{BB962C8B-B14F-4D97-AF65-F5344CB8AC3E}">
        <p14:creationId xmlns:p14="http://schemas.microsoft.com/office/powerpoint/2010/main" val="340034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7FD06F-E8C3-4423-8D5D-3FF894A1E97B}"/>
              </a:ext>
            </a:extLst>
          </p:cNvPr>
          <p:cNvSpPr>
            <a:spLocks noGrp="1"/>
          </p:cNvSpPr>
          <p:nvPr>
            <p:ph type="title"/>
          </p:nvPr>
        </p:nvSpPr>
        <p:spPr>
          <a:xfrm>
            <a:off x="8098970" y="365125"/>
            <a:ext cx="3254829" cy="5434784"/>
          </a:xfrm>
        </p:spPr>
        <p:txBody>
          <a:bodyPr/>
          <a:lstStyle/>
          <a:p>
            <a:r>
              <a:rPr lang="he-IL" sz="2800" dirty="0">
                <a:effectLst/>
                <a:latin typeface="Calibri" panose="020F0502020204030204" pitchFamily="34" charset="0"/>
                <a:ea typeface="Calibri" panose="020F0502020204030204" pitchFamily="34" charset="0"/>
                <a:cs typeface="Arial" panose="020B0604020202020204" pitchFamily="34" charset="0"/>
              </a:rPr>
              <a:t>השפעת כל אחת מהצורות הננו-טופוגרפיות על </a:t>
            </a:r>
            <a:r>
              <a:rPr lang="he-IL" sz="2800" b="1" dirty="0">
                <a:effectLst/>
                <a:latin typeface="Calibri" panose="020F0502020204030204" pitchFamily="34" charset="0"/>
                <a:ea typeface="Calibri" panose="020F0502020204030204" pitchFamily="34" charset="0"/>
                <a:cs typeface="Arial" panose="020B0604020202020204" pitchFamily="34" charset="0"/>
              </a:rPr>
              <a:t>אורך הצמיחה הכולל</a:t>
            </a:r>
            <a:r>
              <a:rPr lang="he-IL" sz="2800" dirty="0">
                <a:effectLst/>
                <a:latin typeface="Calibri" panose="020F0502020204030204" pitchFamily="34" charset="0"/>
                <a:ea typeface="Calibri" panose="020F0502020204030204" pitchFamily="34" charset="0"/>
                <a:cs typeface="Arial" panose="020B0604020202020204" pitchFamily="34" charset="0"/>
              </a:rPr>
              <a:t> – סך האורכים של כל המקטעים (ראשיים ומשניים) יחדיו. ניתן לראות שלא ניכר שוני מובהק בין מערכי השלוחות-טופוגרפיות לפי מדד זה. </a:t>
            </a:r>
            <a:r>
              <a:rPr lang="en-IL" sz="1800" dirty="0">
                <a:effectLst/>
                <a:latin typeface="Calibri" panose="020F0502020204030204" pitchFamily="34" charset="0"/>
                <a:ea typeface="Calibri" panose="020F0502020204030204" pitchFamily="34" charset="0"/>
                <a:cs typeface="Arial" panose="020B0604020202020204" pitchFamily="34" charset="0"/>
              </a:rPr>
              <a:t/>
            </a:r>
            <a:br>
              <a:rPr lang="en-IL" sz="1800" dirty="0">
                <a:effectLst/>
                <a:latin typeface="Calibri" panose="020F0502020204030204" pitchFamily="34" charset="0"/>
                <a:ea typeface="Calibri" panose="020F0502020204030204" pitchFamily="34" charset="0"/>
                <a:cs typeface="Arial" panose="020B0604020202020204" pitchFamily="34" charset="0"/>
              </a:rPr>
            </a:br>
            <a:endParaRPr lang="en-IL" dirty="0"/>
          </a:p>
        </p:txBody>
      </p:sp>
      <p:pic>
        <p:nvPicPr>
          <p:cNvPr id="5" name="תמונה 4">
            <a:extLst>
              <a:ext uri="{FF2B5EF4-FFF2-40B4-BE49-F238E27FC236}">
                <a16:creationId xmlns:a16="http://schemas.microsoft.com/office/drawing/2014/main" id="{CE254964-7537-4915-ADF1-F1F4E2AAA170}"/>
              </a:ext>
            </a:extLst>
          </p:cNvPr>
          <p:cNvPicPr>
            <a:picLocks noChangeAspect="1"/>
          </p:cNvPicPr>
          <p:nvPr/>
        </p:nvPicPr>
        <p:blipFill>
          <a:blip r:embed="rId3"/>
          <a:stretch>
            <a:fillRect/>
          </a:stretch>
        </p:blipFill>
        <p:spPr>
          <a:xfrm>
            <a:off x="-1" y="142964"/>
            <a:ext cx="8098971" cy="6604433"/>
          </a:xfrm>
          <a:prstGeom prst="rect">
            <a:avLst/>
          </a:prstGeom>
        </p:spPr>
      </p:pic>
    </p:spTree>
    <p:extLst>
      <p:ext uri="{BB962C8B-B14F-4D97-AF65-F5344CB8AC3E}">
        <p14:creationId xmlns:p14="http://schemas.microsoft.com/office/powerpoint/2010/main" val="177553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EEA493-2068-4845-B2B9-FF1A94C80C41}"/>
              </a:ext>
            </a:extLst>
          </p:cNvPr>
          <p:cNvSpPr>
            <a:spLocks noGrp="1"/>
          </p:cNvSpPr>
          <p:nvPr>
            <p:ph type="title"/>
          </p:nvPr>
        </p:nvSpPr>
        <p:spPr>
          <a:xfrm>
            <a:off x="4480560" y="365125"/>
            <a:ext cx="6873240" cy="3370852"/>
          </a:xfrm>
        </p:spPr>
        <p:txBody>
          <a:bodyPr>
            <a:normAutofit/>
          </a:bodyPr>
          <a:lstStyle/>
          <a:p>
            <a:pPr algn="ctr"/>
            <a:r>
              <a:rPr lang="he-IL" sz="2800" dirty="0">
                <a:effectLst/>
                <a:ea typeface="Calibri" panose="020F0502020204030204" pitchFamily="34" charset="0"/>
                <a:cs typeface="Arial" panose="020B0604020202020204" pitchFamily="34" charset="0"/>
              </a:rPr>
              <a:t>השפעת כל אחת מהצורות הננו-טופוגרפיות על </a:t>
            </a:r>
            <a:r>
              <a:rPr lang="he-IL" sz="2800" b="1" dirty="0">
                <a:effectLst/>
                <a:ea typeface="Calibri" panose="020F0502020204030204" pitchFamily="34" charset="0"/>
                <a:cs typeface="Arial" panose="020B0604020202020204" pitchFamily="34" charset="0"/>
              </a:rPr>
              <a:t>מספר הפיצולים הכולל </a:t>
            </a:r>
            <a:r>
              <a:rPr lang="he-IL" sz="2800" dirty="0">
                <a:effectLst/>
                <a:ea typeface="Calibri" panose="020F0502020204030204" pitchFamily="34" charset="0"/>
                <a:cs typeface="Arial" panose="020B0604020202020204" pitchFamily="34" charset="0"/>
              </a:rPr>
              <a:t>משלוחותיו הראשיות של נוירון. ניתן לראות שלא ניכר שוני מובהק בין המערכים שלוחות-טופוגרפיות לפי מדד זה</a:t>
            </a:r>
            <a:endParaRPr lang="en-IL" sz="2800" dirty="0"/>
          </a:p>
        </p:txBody>
      </p:sp>
      <p:pic>
        <p:nvPicPr>
          <p:cNvPr id="4" name="מציין מיקום תוכן 3">
            <a:extLst>
              <a:ext uri="{FF2B5EF4-FFF2-40B4-BE49-F238E27FC236}">
                <a16:creationId xmlns:a16="http://schemas.microsoft.com/office/drawing/2014/main" id="{2B9660AD-0761-4C72-A27D-2B1E45D5EBB6}"/>
              </a:ext>
            </a:extLst>
          </p:cNvPr>
          <p:cNvPicPr>
            <a:picLocks noGrp="1" noChangeAspect="1"/>
          </p:cNvPicPr>
          <p:nvPr>
            <p:ph idx="1"/>
          </p:nvPr>
        </p:nvPicPr>
        <p:blipFill>
          <a:blip r:embed="rId2"/>
          <a:stretch>
            <a:fillRect/>
          </a:stretch>
        </p:blipFill>
        <p:spPr>
          <a:xfrm>
            <a:off x="912435" y="1066800"/>
            <a:ext cx="9159028" cy="5597402"/>
          </a:xfrm>
          <a:prstGeom prst="rect">
            <a:avLst/>
          </a:prstGeom>
        </p:spPr>
      </p:pic>
    </p:spTree>
    <p:extLst>
      <p:ext uri="{BB962C8B-B14F-4D97-AF65-F5344CB8AC3E}">
        <p14:creationId xmlns:p14="http://schemas.microsoft.com/office/powerpoint/2010/main" val="328411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F40162-F6D3-40A4-99C4-44706800D70D}"/>
              </a:ext>
            </a:extLst>
          </p:cNvPr>
          <p:cNvSpPr>
            <a:spLocks noGrp="1"/>
          </p:cNvSpPr>
          <p:nvPr>
            <p:ph type="title"/>
          </p:nvPr>
        </p:nvSpPr>
        <p:spPr>
          <a:xfrm>
            <a:off x="8120744" y="1201147"/>
            <a:ext cx="3272244" cy="4241709"/>
          </a:xfrm>
        </p:spPr>
        <p:txBody>
          <a:bodyPr>
            <a:normAutofit fontScale="90000"/>
          </a:bodyPr>
          <a:lstStyle/>
          <a:p>
            <a:r>
              <a:rPr lang="he-IL" sz="3100" dirty="0">
                <a:effectLst/>
                <a:latin typeface="Calibri" panose="020F0502020204030204" pitchFamily="34" charset="0"/>
                <a:ea typeface="Calibri" panose="020F0502020204030204" pitchFamily="34" charset="0"/>
                <a:cs typeface="Arial" panose="020B0604020202020204" pitchFamily="34" charset="0"/>
              </a:rPr>
              <a:t>השפעת כל אחת מהצורות הננו-טופוגרפיות על </a:t>
            </a:r>
            <a:r>
              <a:rPr lang="he-IL" sz="3100" b="1" dirty="0">
                <a:effectLst/>
                <a:latin typeface="Calibri" panose="020F0502020204030204" pitchFamily="34" charset="0"/>
                <a:ea typeface="Calibri" panose="020F0502020204030204" pitchFamily="34" charset="0"/>
                <a:cs typeface="Arial" panose="020B0604020202020204" pitchFamily="34" charset="0"/>
              </a:rPr>
              <a:t>מספר כל השלוחות הראשיות </a:t>
            </a:r>
            <a:r>
              <a:rPr lang="he-IL" sz="3100" dirty="0">
                <a:effectLst/>
                <a:latin typeface="Calibri" panose="020F0502020204030204" pitchFamily="34" charset="0"/>
                <a:ea typeface="Calibri" panose="020F0502020204030204" pitchFamily="34" charset="0"/>
                <a:cs typeface="Arial" panose="020B0604020202020204" pitchFamily="34" charset="0"/>
              </a:rPr>
              <a:t>(</a:t>
            </a:r>
            <a:r>
              <a:rPr lang="he-IL" sz="3100" dirty="0" err="1">
                <a:effectLst/>
                <a:latin typeface="Calibri" panose="020F0502020204030204" pitchFamily="34" charset="0"/>
                <a:ea typeface="Calibri" panose="020F0502020204030204" pitchFamily="34" charset="0"/>
                <a:cs typeface="Arial" panose="020B0604020202020204" pitchFamily="34" charset="0"/>
              </a:rPr>
              <a:t>נויריט</a:t>
            </a:r>
            <a:r>
              <a:rPr lang="he-IL" sz="3100" dirty="0">
                <a:effectLst/>
                <a:latin typeface="Calibri" panose="020F0502020204030204" pitchFamily="34" charset="0"/>
                <a:ea typeface="Calibri" panose="020F0502020204030204" pitchFamily="34" charset="0"/>
                <a:cs typeface="Arial" panose="020B0604020202020204" pitchFamily="34" charset="0"/>
              </a:rPr>
              <a:t>) של נוירון. ניתן לראות שלא ניכר שוני מובהק בין מערכי השלוחות-טופוגרפיות לפי מדד זה.</a:t>
            </a:r>
            <a:r>
              <a:rPr lang="en-IL" sz="1800" dirty="0">
                <a:effectLst/>
                <a:latin typeface="Calibri" panose="020F0502020204030204" pitchFamily="34" charset="0"/>
                <a:ea typeface="Calibri" panose="020F0502020204030204" pitchFamily="34" charset="0"/>
                <a:cs typeface="Arial" panose="020B0604020202020204" pitchFamily="34" charset="0"/>
              </a:rPr>
              <a:t/>
            </a:r>
            <a:br>
              <a:rPr lang="en-IL" sz="1800" dirty="0">
                <a:effectLst/>
                <a:latin typeface="Calibri" panose="020F0502020204030204" pitchFamily="34" charset="0"/>
                <a:ea typeface="Calibri" panose="020F0502020204030204" pitchFamily="34" charset="0"/>
                <a:cs typeface="Arial" panose="020B0604020202020204" pitchFamily="34" charset="0"/>
              </a:rPr>
            </a:br>
            <a:endParaRPr lang="en-IL" dirty="0"/>
          </a:p>
        </p:txBody>
      </p:sp>
      <p:pic>
        <p:nvPicPr>
          <p:cNvPr id="4" name="מציין מיקום תוכן 3">
            <a:extLst>
              <a:ext uri="{FF2B5EF4-FFF2-40B4-BE49-F238E27FC236}">
                <a16:creationId xmlns:a16="http://schemas.microsoft.com/office/drawing/2014/main" id="{40D8C9FB-A7B3-4337-8C21-B9F776CC2BCC}"/>
              </a:ext>
            </a:extLst>
          </p:cNvPr>
          <p:cNvPicPr>
            <a:picLocks noGrp="1" noChangeAspect="1"/>
          </p:cNvPicPr>
          <p:nvPr>
            <p:ph idx="1"/>
          </p:nvPr>
        </p:nvPicPr>
        <p:blipFill>
          <a:blip r:embed="rId2"/>
          <a:stretch>
            <a:fillRect/>
          </a:stretch>
        </p:blipFill>
        <p:spPr>
          <a:xfrm>
            <a:off x="96156" y="0"/>
            <a:ext cx="7885249" cy="6877360"/>
          </a:xfrm>
          <a:prstGeom prst="rect">
            <a:avLst/>
          </a:prstGeom>
        </p:spPr>
      </p:pic>
    </p:spTree>
    <p:extLst>
      <p:ext uri="{BB962C8B-B14F-4D97-AF65-F5344CB8AC3E}">
        <p14:creationId xmlns:p14="http://schemas.microsoft.com/office/powerpoint/2010/main" val="345502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86705A-739F-4321-AEE4-D7A63A087974}"/>
              </a:ext>
            </a:extLst>
          </p:cNvPr>
          <p:cNvSpPr>
            <a:spLocks noGrp="1"/>
          </p:cNvSpPr>
          <p:nvPr>
            <p:ph type="title"/>
          </p:nvPr>
        </p:nvSpPr>
        <p:spPr/>
        <p:txBody>
          <a:bodyPr/>
          <a:lstStyle/>
          <a:p>
            <a:pPr algn="ctr"/>
            <a:r>
              <a:rPr kumimoji="0" lang="he-IL" sz="4400" b="0" i="0" u="none" strike="noStrike" kern="1200" cap="none" spc="0" normalizeH="0" baseline="0" noProof="0" dirty="0">
                <a:ln>
                  <a:noFill/>
                </a:ln>
                <a:solidFill>
                  <a:prstClr val="black"/>
                </a:solidFill>
                <a:effectLst/>
                <a:uLnTx/>
                <a:uFillTx/>
                <a:latin typeface="Calibri Light" panose="020F0302020204030204"/>
                <a:ea typeface="+mj-ea"/>
                <a:cs typeface="Times New Roman" panose="02020603050405020304" pitchFamily="18" charset="0"/>
              </a:rPr>
              <a:t>סיכום</a:t>
            </a:r>
            <a:endParaRPr lang="en-IL" dirty="0"/>
          </a:p>
        </p:txBody>
      </p:sp>
      <p:sp>
        <p:nvSpPr>
          <p:cNvPr id="3" name="מציין מיקום תוכן 2">
            <a:extLst>
              <a:ext uri="{FF2B5EF4-FFF2-40B4-BE49-F238E27FC236}">
                <a16:creationId xmlns:a16="http://schemas.microsoft.com/office/drawing/2014/main" id="{A94AFC20-A4C3-468F-927C-ACBEDD60F9F2}"/>
              </a:ext>
            </a:extLst>
          </p:cNvPr>
          <p:cNvSpPr>
            <a:spLocks noGrp="1"/>
          </p:cNvSpPr>
          <p:nvPr>
            <p:ph idx="1"/>
          </p:nvPr>
        </p:nvSpPr>
        <p:spPr/>
        <p:txBody>
          <a:bodyPr>
            <a:normAutofit/>
          </a:bodyPr>
          <a:lstStyle/>
          <a:p>
            <a:r>
              <a:rPr lang="he-IL" dirty="0">
                <a:effectLst/>
                <a:ea typeface="Calibri" panose="020F0502020204030204" pitchFamily="34" charset="0"/>
                <a:cs typeface="Arial" panose="020B0604020202020204" pitchFamily="34" charset="0"/>
              </a:rPr>
              <a:t>הפרמטרים המורפולוגיים של התאים לא מושפעים מהצורות שבסביבתם, והם מתנהגים מורפולוגית אותו הדבר בכל הצורות – יש להם אותו מספר שלוחות ראשיות, אותו מספר פיצולים ואורך הצמיחה הכולל של כל אלה נשאר דומה בכל צורות המערך הניסויי האמור. </a:t>
            </a:r>
          </a:p>
          <a:p>
            <a:r>
              <a:rPr lang="he-IL" dirty="0">
                <a:effectLst/>
                <a:ea typeface="Calibri" panose="020F0502020204030204" pitchFamily="34" charset="0"/>
                <a:cs typeface="Arial" panose="020B0604020202020204" pitchFamily="34" charset="0"/>
              </a:rPr>
              <a:t>ההבדל שקיים בין המצב שבו נוירון (על שלוחותיו) מגיב עם כל אחד מארבעת סוגי </a:t>
            </a:r>
            <a:r>
              <a:rPr lang="he-IL" dirty="0" err="1">
                <a:effectLst/>
                <a:ea typeface="Calibri" panose="020F0502020204030204" pitchFamily="34" charset="0"/>
                <a:cs typeface="Arial" panose="020B0604020202020204" pitchFamily="34" charset="0"/>
              </a:rPr>
              <a:t>הסובסטראטים</a:t>
            </a:r>
            <a:r>
              <a:rPr lang="he-IL" dirty="0">
                <a:effectLst/>
                <a:ea typeface="Calibri" panose="020F0502020204030204" pitchFamily="34" charset="0"/>
                <a:cs typeface="Arial" panose="020B0604020202020204" pitchFamily="34" charset="0"/>
              </a:rPr>
              <a:t> הטופוגרפיים (למעט לגבי צורת העיגול) לבין המצב שבו נוירון חופשי להתנהג במשטח חלק, נטול טופוגרפיה מלאכותית – מתבטא בכך שצמיחת השלוחות יותר מוכוונת לפי הטופוגרפיה - </a:t>
            </a:r>
            <a:r>
              <a:rPr lang="he-IL" sz="2800" dirty="0">
                <a:effectLst/>
                <a:ea typeface="Calibri" panose="020F0502020204030204" pitchFamily="34" charset="0"/>
                <a:cs typeface="Arial" panose="020B0604020202020204" pitchFamily="34" charset="0"/>
              </a:rPr>
              <a:t>שלוחות ייטו להיצמד לקו ננו-טופוגרפי (בהנחה שהוא גדול מאורך מינימלי </a:t>
            </a:r>
            <a:r>
              <a:rPr lang="he-IL" sz="2800" dirty="0" err="1">
                <a:effectLst/>
                <a:ea typeface="Calibri" panose="020F0502020204030204" pitchFamily="34" charset="0"/>
                <a:cs typeface="Arial" panose="020B0604020202020204" pitchFamily="34" charset="0"/>
              </a:rPr>
              <a:t>מסויים</a:t>
            </a:r>
            <a:r>
              <a:rPr lang="he-IL" sz="2800" dirty="0">
                <a:effectLst/>
                <a:ea typeface="Calibri" panose="020F0502020204030204" pitchFamily="34" charset="0"/>
                <a:cs typeface="Arial" panose="020B0604020202020204" pitchFamily="34" charset="0"/>
              </a:rPr>
              <a:t>) ולצמוח לאורכו כשניתנת להם האפשרות הזו. </a:t>
            </a:r>
            <a:endParaRPr lang="en-IL" dirty="0"/>
          </a:p>
        </p:txBody>
      </p:sp>
    </p:spTree>
    <p:extLst>
      <p:ext uri="{BB962C8B-B14F-4D97-AF65-F5344CB8AC3E}">
        <p14:creationId xmlns:p14="http://schemas.microsoft.com/office/powerpoint/2010/main" val="218183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38D48B-FA28-438A-B10B-09D0318AB3B6}"/>
              </a:ext>
            </a:extLst>
          </p:cNvPr>
          <p:cNvSpPr>
            <a:spLocks noGrp="1"/>
          </p:cNvSpPr>
          <p:nvPr>
            <p:ph type="title"/>
          </p:nvPr>
        </p:nvSpPr>
        <p:spPr/>
        <p:txBody>
          <a:bodyPr/>
          <a:lstStyle/>
          <a:p>
            <a:endParaRPr lang="en-IL"/>
          </a:p>
        </p:txBody>
      </p:sp>
      <p:sp>
        <p:nvSpPr>
          <p:cNvPr id="3" name="מציין מיקום תוכן 2">
            <a:extLst>
              <a:ext uri="{FF2B5EF4-FFF2-40B4-BE49-F238E27FC236}">
                <a16:creationId xmlns:a16="http://schemas.microsoft.com/office/drawing/2014/main" id="{876552F4-D3EA-4B0A-BFD2-10713C91A1F6}"/>
              </a:ext>
            </a:extLst>
          </p:cNvPr>
          <p:cNvSpPr>
            <a:spLocks noGrp="1"/>
          </p:cNvSpPr>
          <p:nvPr>
            <p:ph idx="1"/>
          </p:nvPr>
        </p:nvSpPr>
        <p:spPr/>
        <p:txBody>
          <a:bodyPr/>
          <a:lstStyle/>
          <a:p>
            <a:endParaRPr lang="en-IL"/>
          </a:p>
        </p:txBody>
      </p:sp>
    </p:spTree>
    <p:extLst>
      <p:ext uri="{BB962C8B-B14F-4D97-AF65-F5344CB8AC3E}">
        <p14:creationId xmlns:p14="http://schemas.microsoft.com/office/powerpoint/2010/main" val="335532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266052-B825-4AB6-91BF-8EB340F39D1C}"/>
              </a:ext>
            </a:extLst>
          </p:cNvPr>
          <p:cNvSpPr>
            <a:spLocks noGrp="1"/>
          </p:cNvSpPr>
          <p:nvPr>
            <p:ph type="title"/>
          </p:nvPr>
        </p:nvSpPr>
        <p:spPr/>
        <p:txBody>
          <a:bodyPr/>
          <a:lstStyle/>
          <a:p>
            <a:pPr algn="ctr"/>
            <a:r>
              <a:rPr lang="he-IL" dirty="0"/>
              <a:t>מבוא – רקע מדעי</a:t>
            </a:r>
            <a:endParaRPr lang="en-IL" dirty="0"/>
          </a:p>
        </p:txBody>
      </p:sp>
      <p:sp>
        <p:nvSpPr>
          <p:cNvPr id="3" name="מציין מיקום תוכן 2">
            <a:extLst>
              <a:ext uri="{FF2B5EF4-FFF2-40B4-BE49-F238E27FC236}">
                <a16:creationId xmlns:a16="http://schemas.microsoft.com/office/drawing/2014/main" id="{784ED6E4-A293-4D51-A82E-AE68E17BBEEE}"/>
              </a:ext>
            </a:extLst>
          </p:cNvPr>
          <p:cNvSpPr>
            <a:spLocks noGrp="1"/>
          </p:cNvSpPr>
          <p:nvPr>
            <p:ph idx="1"/>
          </p:nvPr>
        </p:nvSpPr>
        <p:spPr>
          <a:xfrm>
            <a:off x="6096000" y="1693409"/>
            <a:ext cx="5736771" cy="4139746"/>
          </a:xfrm>
        </p:spPr>
        <p:txBody>
          <a:bodyPr>
            <a:normAutofit fontScale="77500" lnSpcReduction="20000"/>
          </a:bodyPr>
          <a:lstStyle/>
          <a:p>
            <a:pPr algn="r" rtl="1">
              <a:lnSpc>
                <a:spcPct val="106000"/>
              </a:lnSpc>
              <a:spcAft>
                <a:spcPts val="800"/>
              </a:spcAft>
            </a:pPr>
            <a:r>
              <a:rPr lang="he-IL" sz="3100" dirty="0">
                <a:effectLst/>
                <a:latin typeface="Calibri" panose="020F0502020204030204" pitchFamily="34" charset="0"/>
                <a:ea typeface="Calibri" panose="020F0502020204030204" pitchFamily="34" charset="0"/>
                <a:cs typeface="Arial" panose="020B0604020202020204" pitchFamily="34" charset="0"/>
              </a:rPr>
              <a:t>אקסון הוא שלוחה של תא עצב שמוליכה דחפים חשמליים (פוטנציאלי פעולה) הרחק מגוף תא העצב. האקסונים הם קווי התקשורת של מערכת העצבים, ותפקיד האקסון הוא להעביר מידע מגוף תא עצב לתאי עצב שונים, לשרירים ולבלוטות. הדחף העצבי המועבר באקסון יכול להשפיע על תא מטרה אחר המקושר אליו בסינפסה. </a:t>
            </a:r>
            <a:endParaRPr lang="en-IL" sz="3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6000"/>
              </a:lnSpc>
              <a:spcAft>
                <a:spcPts val="800"/>
              </a:spcAft>
            </a:pPr>
            <a:r>
              <a:rPr lang="he-IL" sz="3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בשלב התפתחותם, אקסונים עצביים מוכוונים על ידי אותות כימיים ופיזיים לעבר מספר עצום של תאי יעד. </a:t>
            </a:r>
            <a:endParaRPr lang="he-IL" sz="3100" dirty="0"/>
          </a:p>
          <a:p>
            <a:pPr algn="r" rtl="1">
              <a:lnSpc>
                <a:spcPct val="106000"/>
              </a:lnSpc>
              <a:spcAft>
                <a:spcPts val="800"/>
              </a:spcAft>
            </a:pPr>
            <a:endParaRPr lang="en-IL" sz="1800" dirty="0">
              <a:effectLst/>
              <a:latin typeface="Calibri" panose="020F0502020204030204" pitchFamily="34" charset="0"/>
              <a:ea typeface="Calibri" panose="020F0502020204030204" pitchFamily="34" charset="0"/>
              <a:cs typeface="Arial" panose="020B0604020202020204" pitchFamily="34" charset="0"/>
            </a:endParaRPr>
          </a:p>
          <a:p>
            <a:endParaRPr lang="en-IL" dirty="0"/>
          </a:p>
        </p:txBody>
      </p:sp>
      <p:pic>
        <p:nvPicPr>
          <p:cNvPr id="5" name="תמונה 4">
            <a:extLst>
              <a:ext uri="{FF2B5EF4-FFF2-40B4-BE49-F238E27FC236}">
                <a16:creationId xmlns:a16="http://schemas.microsoft.com/office/drawing/2014/main" id="{72CB975E-F9FB-4426-A5E4-3706B9BC5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481817"/>
            <a:ext cx="4645557" cy="4351338"/>
          </a:xfrm>
          <a:prstGeom prst="rect">
            <a:avLst/>
          </a:prstGeom>
        </p:spPr>
      </p:pic>
    </p:spTree>
    <p:extLst>
      <p:ext uri="{BB962C8B-B14F-4D97-AF65-F5344CB8AC3E}">
        <p14:creationId xmlns:p14="http://schemas.microsoft.com/office/powerpoint/2010/main" val="15794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38A3E7-9BF7-40E5-8384-D5E3F7EF1A96}"/>
              </a:ext>
            </a:extLst>
          </p:cNvPr>
          <p:cNvSpPr>
            <a:spLocks noGrp="1"/>
          </p:cNvSpPr>
          <p:nvPr>
            <p:ph type="title"/>
          </p:nvPr>
        </p:nvSpPr>
        <p:spPr/>
        <p:txBody>
          <a:bodyPr/>
          <a:lstStyle/>
          <a:p>
            <a:pPr algn="ctr"/>
            <a:r>
              <a:rPr lang="he-IL" dirty="0"/>
              <a:t>מבוא – רקע מדעי</a:t>
            </a:r>
            <a:endParaRPr lang="en-IL" dirty="0"/>
          </a:p>
        </p:txBody>
      </p:sp>
      <p:sp>
        <p:nvSpPr>
          <p:cNvPr id="3" name="מציין מיקום תוכן 2">
            <a:extLst>
              <a:ext uri="{FF2B5EF4-FFF2-40B4-BE49-F238E27FC236}">
                <a16:creationId xmlns:a16="http://schemas.microsoft.com/office/drawing/2014/main" id="{718D1AEB-E3F8-4194-A89C-AA7DDA908782}"/>
              </a:ext>
            </a:extLst>
          </p:cNvPr>
          <p:cNvSpPr>
            <a:spLocks noGrp="1"/>
          </p:cNvSpPr>
          <p:nvPr>
            <p:ph idx="1"/>
          </p:nvPr>
        </p:nvSpPr>
        <p:spPr/>
        <p:txBody>
          <a:bodyPr/>
          <a:lstStyle/>
          <a:p>
            <a:r>
              <a:rPr lang="he-IL"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הממצאים המולקולריים שהושגו עד כה מראים כי אינטראקציות עם המשטחים בעלי הטופוגרפיה </a:t>
            </a:r>
            <a:r>
              <a:rPr lang="he-IL"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הננומטרית</a:t>
            </a:r>
            <a:r>
              <a:rPr lang="he-IL"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למרות שלא מובילות לצימוד חשמלי, ממלאות תפקיד פונקציונלי דומה בשני מסלולים עיקריים - הכוונת צמיחה עצבית והיווצרות רשת, כשישנה רלוונטיות גבוהה לעיצובם של הממשקים מעודדי הגנרציה.  </a:t>
            </a:r>
            <a:endParaRPr lang="en-IL" dirty="0">
              <a:effectLst/>
              <a:latin typeface="Calibri" panose="020F0502020204030204" pitchFamily="34" charset="0"/>
              <a:ea typeface="Calibri" panose="020F0502020204030204" pitchFamily="34" charset="0"/>
              <a:cs typeface="Arial" panose="020B0604020202020204" pitchFamily="34" charset="0"/>
            </a:endParaRPr>
          </a:p>
          <a:p>
            <a:r>
              <a:rPr lang="he-IL" sz="2800" dirty="0">
                <a:effectLst/>
                <a:ea typeface="Calibri" panose="020F0502020204030204" pitchFamily="34" charset="0"/>
                <a:cs typeface="Arial" panose="020B0604020202020204" pitchFamily="34" charset="0"/>
              </a:rPr>
              <a:t>לאחרונה הוכח כי סימנים (תבניות) טופוגרפיים יכולים לשמש גם כאותות להדרכת צמיחה </a:t>
            </a:r>
            <a:r>
              <a:rPr lang="he-IL" sz="2800" dirty="0" err="1">
                <a:effectLst/>
                <a:ea typeface="Calibri" panose="020F0502020204030204" pitchFamily="34" charset="0"/>
                <a:cs typeface="Arial" panose="020B0604020202020204" pitchFamily="34" charset="0"/>
              </a:rPr>
              <a:t>אקסונית</a:t>
            </a:r>
            <a:r>
              <a:rPr lang="he-IL" sz="2800" dirty="0">
                <a:effectLst/>
                <a:ea typeface="Calibri" panose="020F0502020204030204" pitchFamily="34" charset="0"/>
                <a:cs typeface="Arial" panose="020B0604020202020204" pitchFamily="34" charset="0"/>
              </a:rPr>
              <a:t> בקנה מידה </a:t>
            </a:r>
            <a:r>
              <a:rPr lang="he-IL" sz="2800" dirty="0" err="1">
                <a:effectLst/>
                <a:ea typeface="Calibri" panose="020F0502020204030204" pitchFamily="34" charset="0"/>
                <a:cs typeface="Arial" panose="020B0604020202020204" pitchFamily="34" charset="0"/>
              </a:rPr>
              <a:t>מיקרומטרי</a:t>
            </a:r>
            <a:r>
              <a:rPr lang="he-IL" sz="2800" dirty="0">
                <a:effectLst/>
                <a:ea typeface="Calibri" panose="020F0502020204030204" pitchFamily="34" charset="0"/>
                <a:cs typeface="Arial" panose="020B0604020202020204" pitchFamily="34" charset="0"/>
              </a:rPr>
              <a:t> ואפילו </a:t>
            </a:r>
            <a:r>
              <a:rPr lang="he-IL" sz="2800" dirty="0" err="1">
                <a:effectLst/>
                <a:ea typeface="Calibri" panose="020F0502020204030204" pitchFamily="34" charset="0"/>
                <a:cs typeface="Arial" panose="020B0604020202020204" pitchFamily="34" charset="0"/>
              </a:rPr>
              <a:t>ננומטרי</a:t>
            </a:r>
            <a:r>
              <a:rPr lang="he-IL" sz="2800" dirty="0">
                <a:effectLst/>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r>
              <a:rPr lang="he-IL" sz="2800" dirty="0">
                <a:effectLst/>
                <a:ea typeface="Calibri" panose="020F0502020204030204" pitchFamily="34" charset="0"/>
                <a:cs typeface="Arial" panose="020B0604020202020204" pitchFamily="34" charset="0"/>
              </a:rPr>
              <a:t>מחקרים עדכניים מראים כי אינטראקציות של נוירונים עם אלמנטים פיזיים, יכולות להוות תנאי מספיק ל'הבשלתם', דבר הגורם להיווצרות כפתורים פרה-סינפטיים פונקציונליים ותכונות פרה-סינפטיות אחרות</a:t>
            </a:r>
          </a:p>
          <a:p>
            <a:endParaRPr lang="en-IL" dirty="0"/>
          </a:p>
        </p:txBody>
      </p:sp>
    </p:spTree>
    <p:extLst>
      <p:ext uri="{BB962C8B-B14F-4D97-AF65-F5344CB8AC3E}">
        <p14:creationId xmlns:p14="http://schemas.microsoft.com/office/powerpoint/2010/main" val="162132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301DE6-F026-43FC-9793-25D6C6D127AA}"/>
              </a:ext>
            </a:extLst>
          </p:cNvPr>
          <p:cNvSpPr>
            <a:spLocks noGrp="1"/>
          </p:cNvSpPr>
          <p:nvPr>
            <p:ph type="title"/>
          </p:nvPr>
        </p:nvSpPr>
        <p:spPr/>
        <p:txBody>
          <a:bodyPr/>
          <a:lstStyle/>
          <a:p>
            <a:pPr algn="ctr"/>
            <a:r>
              <a:rPr lang="he-IL" dirty="0"/>
              <a:t>מוקדי העניין שבבסיס </a:t>
            </a:r>
            <a:r>
              <a:rPr lang="he-IL" dirty="0" err="1"/>
              <a:t>הפרוייקט</a:t>
            </a:r>
            <a:endParaRPr lang="en-IL" dirty="0"/>
          </a:p>
        </p:txBody>
      </p:sp>
      <p:sp>
        <p:nvSpPr>
          <p:cNvPr id="3" name="מציין מיקום תוכן 2">
            <a:extLst>
              <a:ext uri="{FF2B5EF4-FFF2-40B4-BE49-F238E27FC236}">
                <a16:creationId xmlns:a16="http://schemas.microsoft.com/office/drawing/2014/main" id="{BEFC7858-F3B8-4EA2-B9EB-1B62946C6331}"/>
              </a:ext>
            </a:extLst>
          </p:cNvPr>
          <p:cNvSpPr>
            <a:spLocks noGrp="1"/>
          </p:cNvSpPr>
          <p:nvPr>
            <p:ph idx="1"/>
          </p:nvPr>
        </p:nvSpPr>
        <p:spPr/>
        <p:txBody>
          <a:bodyPr>
            <a:normAutofit fontScale="92500" lnSpcReduction="10000"/>
          </a:bodyPr>
          <a:lstStyle/>
          <a:p>
            <a:pPr algn="r" rtl="1">
              <a:lnSpc>
                <a:spcPct val="107000"/>
              </a:lnSpc>
              <a:spcAft>
                <a:spcPts val="800"/>
              </a:spcAft>
            </a:pPr>
            <a:r>
              <a:rPr lang="he-IL" sz="2800" dirty="0">
                <a:effectLst/>
                <a:latin typeface="Calibri" panose="020F0502020204030204" pitchFamily="34" charset="0"/>
                <a:ea typeface="Calibri" panose="020F0502020204030204" pitchFamily="34" charset="0"/>
                <a:cs typeface="Arial" panose="020B0604020202020204" pitchFamily="34" charset="0"/>
              </a:rPr>
              <a:t>המחקר נעשה לאור השאיפה להבין את הדרכים המגוונות בהן משפיעה טופוגרפיה </a:t>
            </a:r>
            <a:r>
              <a:rPr lang="he-IL" sz="2800" dirty="0" err="1">
                <a:effectLst/>
                <a:latin typeface="Calibri" panose="020F0502020204030204" pitchFamily="34" charset="0"/>
                <a:ea typeface="Calibri" panose="020F0502020204030204" pitchFamily="34" charset="0"/>
                <a:cs typeface="Arial" panose="020B0604020202020204" pitchFamily="34" charset="0"/>
              </a:rPr>
              <a:t>ננומטרית</a:t>
            </a:r>
            <a:r>
              <a:rPr lang="he-IL" sz="2800" dirty="0">
                <a:effectLst/>
                <a:latin typeface="Calibri" panose="020F0502020204030204" pitchFamily="34" charset="0"/>
                <a:ea typeface="Calibri" panose="020F0502020204030204" pitchFamily="34" charset="0"/>
                <a:cs typeface="Arial" panose="020B0604020202020204" pitchFamily="34" charset="0"/>
              </a:rPr>
              <a:t> על רגנרציה </a:t>
            </a:r>
            <a:r>
              <a:rPr lang="he-IL" sz="2800" dirty="0" err="1">
                <a:effectLst/>
                <a:latin typeface="Calibri" panose="020F0502020204030204" pitchFamily="34" charset="0"/>
                <a:ea typeface="Calibri" panose="020F0502020204030204" pitchFamily="34" charset="0"/>
                <a:cs typeface="Arial" panose="020B0604020202020204" pitchFamily="34" charset="0"/>
              </a:rPr>
              <a:t>אקסונית</a:t>
            </a:r>
            <a:r>
              <a:rPr lang="he-IL" sz="2800" dirty="0">
                <a:effectLst/>
                <a:latin typeface="Calibri" panose="020F0502020204030204" pitchFamily="34" charset="0"/>
                <a:ea typeface="Calibri" panose="020F0502020204030204" pitchFamily="34" charset="0"/>
                <a:cs typeface="Arial" panose="020B0604020202020204" pitchFamily="34" charset="0"/>
              </a:rPr>
              <a:t>. האם לסימנים ננו-טופוגרפיים שונים יש משמעות שונה לתא ה'מתחדש'? ואיזה סוג של אינטראקציות ותגובות לסמנים מתקיימים? </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מטרת</a:t>
            </a:r>
            <a:r>
              <a:rPr lang="he-IL" sz="2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he-IL" sz="2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הפרוייקט</a:t>
            </a:r>
            <a:r>
              <a:rPr lang="he-IL"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היא להבין את החוקיות המשתקפת באספקטים </a:t>
            </a:r>
            <a:r>
              <a:rPr lang="he-IL" sz="2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מסויימים</a:t>
            </a:r>
            <a:r>
              <a:rPr lang="he-IL"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של צמיחת אקסונים מהנתונים שהתקבלו במקבץ ניסויים שבמוקד שלהם תאי עצב בודדים במערכים שונים בטופוגרפיות האמורות</a:t>
            </a:r>
            <a:r>
              <a:rPr lang="he-IL" sz="2800"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he-IL" sz="2800" dirty="0">
                <a:effectLst/>
                <a:latin typeface="Calibri" panose="020F0502020204030204" pitchFamily="34" charset="0"/>
                <a:ea typeface="Calibri" panose="020F0502020204030204" pitchFamily="34" charset="0"/>
                <a:cs typeface="Arial" panose="020B0604020202020204" pitchFamily="34" charset="0"/>
              </a:rPr>
              <a:t>חלקי במחקר תורגם בעיקר לשאלת ה</a:t>
            </a:r>
            <a:r>
              <a:rPr lang="he-IL" sz="2800" u="sng" dirty="0">
                <a:effectLst/>
                <a:latin typeface="Calibri" panose="020F0502020204030204" pitchFamily="34" charset="0"/>
                <a:ea typeface="Calibri" panose="020F0502020204030204" pitchFamily="34" charset="0"/>
                <a:cs typeface="Arial" panose="020B0604020202020204" pitchFamily="34" charset="0"/>
              </a:rPr>
              <a:t>השפעות על הצמיחה</a:t>
            </a:r>
            <a:r>
              <a:rPr lang="he-IL" sz="2800" dirty="0">
                <a:effectLst/>
                <a:latin typeface="Calibri" panose="020F0502020204030204" pitchFamily="34" charset="0"/>
                <a:ea typeface="Calibri" panose="020F0502020204030204" pitchFamily="34" charset="0"/>
                <a:cs typeface="Arial" panose="020B0604020202020204" pitchFamily="34" charset="0"/>
              </a:rPr>
              <a:t> – מהי </a:t>
            </a:r>
            <a:r>
              <a:rPr lang="he-IL" sz="2800" i="1" dirty="0">
                <a:effectLst/>
                <a:latin typeface="Calibri" panose="020F0502020204030204" pitchFamily="34" charset="0"/>
                <a:ea typeface="Calibri" panose="020F0502020204030204" pitchFamily="34" charset="0"/>
                <a:cs typeface="Arial" panose="020B0604020202020204" pitchFamily="34" charset="0"/>
              </a:rPr>
              <a:t>ההשפעה של סימנים ננו-טופוגרפיים שונים על הצמיחה העצבית</a:t>
            </a:r>
            <a:endParaRPr lang="en-IL"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IL" sz="2800" dirty="0">
              <a:effectLst/>
              <a:latin typeface="Calibri" panose="020F0502020204030204" pitchFamily="34" charset="0"/>
              <a:ea typeface="Calibri" panose="020F0502020204030204" pitchFamily="34" charset="0"/>
              <a:cs typeface="Arial" panose="020B0604020202020204" pitchFamily="34" charset="0"/>
            </a:endParaRPr>
          </a:p>
          <a:p>
            <a:endParaRPr lang="en-IL" dirty="0"/>
          </a:p>
        </p:txBody>
      </p:sp>
    </p:spTree>
    <p:extLst>
      <p:ext uri="{BB962C8B-B14F-4D97-AF65-F5344CB8AC3E}">
        <p14:creationId xmlns:p14="http://schemas.microsoft.com/office/powerpoint/2010/main" val="31119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784C05-B83C-4CB9-AF9D-CC2923FCCB32}"/>
              </a:ext>
            </a:extLst>
          </p:cNvPr>
          <p:cNvSpPr>
            <a:spLocks noGrp="1"/>
          </p:cNvSpPr>
          <p:nvPr>
            <p:ph type="title"/>
          </p:nvPr>
        </p:nvSpPr>
        <p:spPr>
          <a:xfrm>
            <a:off x="4965430" y="629268"/>
            <a:ext cx="6586491" cy="1286160"/>
          </a:xfrm>
        </p:spPr>
        <p:txBody>
          <a:bodyPr anchor="b">
            <a:normAutofit/>
          </a:bodyPr>
          <a:lstStyle/>
          <a:p>
            <a:r>
              <a:rPr lang="he-IL" sz="4100"/>
              <a:t>אורגניזם המודל – העלוקה </a:t>
            </a:r>
            <a:r>
              <a:rPr lang="en-US" sz="4100" err="1"/>
              <a:t>Hirudo</a:t>
            </a:r>
            <a:r>
              <a:rPr lang="en-US" sz="4100"/>
              <a:t> </a:t>
            </a:r>
            <a:r>
              <a:rPr lang="en-US" sz="4100" err="1"/>
              <a:t>medicinalis</a:t>
            </a:r>
            <a:endParaRPr lang="en-IL" sz="4100"/>
          </a:p>
        </p:txBody>
      </p:sp>
      <p:sp>
        <p:nvSpPr>
          <p:cNvPr id="3" name="מציין מיקום תוכן 2">
            <a:extLst>
              <a:ext uri="{FF2B5EF4-FFF2-40B4-BE49-F238E27FC236}">
                <a16:creationId xmlns:a16="http://schemas.microsoft.com/office/drawing/2014/main" id="{84BACD4A-04BF-4AD7-B8B4-7DB4A97640E2}"/>
              </a:ext>
            </a:extLst>
          </p:cNvPr>
          <p:cNvSpPr>
            <a:spLocks noGrp="1"/>
          </p:cNvSpPr>
          <p:nvPr>
            <p:ph idx="1"/>
          </p:nvPr>
        </p:nvSpPr>
        <p:spPr>
          <a:xfrm>
            <a:off x="4101737" y="2011680"/>
            <a:ext cx="7450184" cy="4412267"/>
          </a:xfrm>
        </p:spPr>
        <p:txBody>
          <a:bodyPr>
            <a:normAutofit lnSpcReduction="10000"/>
          </a:bodyPr>
          <a:lstStyle/>
          <a:p>
            <a:r>
              <a:rPr lang="he-IL" sz="2400" dirty="0">
                <a:effectLst/>
                <a:ea typeface="Calibri" panose="020F0502020204030204" pitchFamily="34" charset="0"/>
                <a:cs typeface="Arial" panose="020B0604020202020204" pitchFamily="34" charset="0"/>
              </a:rPr>
              <a:t>העלוקה נמצאה להיות מודל מתאים לעבוד </a:t>
            </a:r>
            <a:r>
              <a:rPr lang="he-IL" sz="2400" dirty="0" err="1">
                <a:effectLst/>
                <a:ea typeface="Calibri" panose="020F0502020204030204" pitchFamily="34" charset="0"/>
                <a:cs typeface="Arial" panose="020B0604020202020204" pitchFamily="34" charset="0"/>
              </a:rPr>
              <a:t>איתו</a:t>
            </a:r>
            <a:r>
              <a:rPr lang="he-IL" sz="2400" dirty="0">
                <a:effectLst/>
                <a:ea typeface="Calibri" panose="020F0502020204030204" pitchFamily="34" charset="0"/>
                <a:cs typeface="Arial" panose="020B0604020202020204" pitchFamily="34" charset="0"/>
              </a:rPr>
              <a:t> לצורכי </a:t>
            </a:r>
            <a:r>
              <a:rPr lang="he-IL" sz="2400" dirty="0" err="1">
                <a:effectLst/>
                <a:ea typeface="Calibri" panose="020F0502020204030204" pitchFamily="34" charset="0"/>
                <a:cs typeface="Arial" panose="020B0604020202020204" pitchFamily="34" charset="0"/>
              </a:rPr>
              <a:t>הפרוייקט</a:t>
            </a:r>
            <a:r>
              <a:rPr lang="he-IL" sz="2400" dirty="0">
                <a:effectLst/>
                <a:ea typeface="Calibri" panose="020F0502020204030204" pitchFamily="34" charset="0"/>
                <a:cs typeface="Arial" panose="020B0604020202020204" pitchFamily="34" charset="0"/>
              </a:rPr>
              <a:t>: </a:t>
            </a:r>
          </a:p>
          <a:p>
            <a:r>
              <a:rPr lang="he-IL" sz="2400" dirty="0">
                <a:effectLst/>
                <a:ea typeface="Calibri" panose="020F0502020204030204" pitchFamily="34" charset="0"/>
                <a:cs typeface="Arial" panose="020B0604020202020204" pitchFamily="34" charset="0"/>
              </a:rPr>
              <a:t>מערכת העצבים של העלוקה מורכבת מיחידות חוזרות, כאשר נוירונים הומולוגיים נמצאים ברוב, אם לא בכל, 21 מקטעי הגנגליונים </a:t>
            </a:r>
          </a:p>
          <a:p>
            <a:r>
              <a:rPr lang="he-IL" sz="2400" dirty="0">
                <a:effectLst/>
                <a:ea typeface="Calibri" panose="020F0502020204030204" pitchFamily="34" charset="0"/>
                <a:cs typeface="Arial" panose="020B0604020202020204" pitchFamily="34" charset="0"/>
              </a:rPr>
              <a:t>הנוירונים של העלוקה נראים בקלות ומזוהים בקלות, בהתבסס על מיקום תא הגוף, המורפולוגיה והתכונות הפיזיולוגיות שלהם</a:t>
            </a:r>
          </a:p>
          <a:p>
            <a:r>
              <a:rPr lang="he-IL" sz="2400" dirty="0">
                <a:effectLst/>
                <a:ea typeface="Calibri" panose="020F0502020204030204" pitchFamily="34" charset="0"/>
                <a:cs typeface="Arial" panose="020B0604020202020204" pitchFamily="34" charset="0"/>
              </a:rPr>
              <a:t>היתרון </a:t>
            </a:r>
            <a:r>
              <a:rPr lang="he-IL" sz="2400" dirty="0">
                <a:ea typeface="Calibri" panose="020F0502020204030204" pitchFamily="34" charset="0"/>
                <a:cs typeface="Arial" panose="020B0604020202020204" pitchFamily="34" charset="0"/>
              </a:rPr>
              <a:t>הבולט </a:t>
            </a:r>
            <a:r>
              <a:rPr lang="he-IL" sz="2400" dirty="0">
                <a:effectLst/>
                <a:ea typeface="Calibri" panose="020F0502020204030204" pitchFamily="34" charset="0"/>
                <a:cs typeface="Arial" panose="020B0604020202020204" pitchFamily="34" charset="0"/>
              </a:rPr>
              <a:t>של העלוקה שבא לידי ביטוי בפרוייקט הוא יכולתם של הנוירונים שלה לעבור רגנרציה באופן טבעי, כשהתאים נשארים ברי-קיימא גם לאחר שהוצאו מהגוף, מצמיחים שלוחות, ושומרים על פעילותם החשמלית האופיינית למשך 7 ימים לפחות</a:t>
            </a:r>
            <a:endParaRPr lang="he-IL" sz="2400" dirty="0"/>
          </a:p>
          <a:p>
            <a:pPr marL="0" indent="0">
              <a:buNone/>
            </a:pPr>
            <a:endParaRPr lang="he-IL" sz="1900" dirty="0"/>
          </a:p>
        </p:txBody>
      </p:sp>
      <p:pic>
        <p:nvPicPr>
          <p:cNvPr id="5" name="תמונה 4">
            <a:extLst>
              <a:ext uri="{FF2B5EF4-FFF2-40B4-BE49-F238E27FC236}">
                <a16:creationId xmlns:a16="http://schemas.microsoft.com/office/drawing/2014/main" id="{5A9266A6-2392-4E55-8795-7FBCFC9E45A4}"/>
              </a:ext>
            </a:extLst>
          </p:cNvPr>
          <p:cNvPicPr>
            <a:picLocks noChangeAspect="1"/>
          </p:cNvPicPr>
          <p:nvPr/>
        </p:nvPicPr>
        <p:blipFill rotWithShape="1">
          <a:blip r:embed="rId2">
            <a:extLst>
              <a:ext uri="{28A0092B-C50C-407E-A947-70E740481C1C}">
                <a14:useLocalDpi xmlns:a14="http://schemas.microsoft.com/office/drawing/2010/main" val="0"/>
              </a:ext>
            </a:extLst>
          </a:blip>
          <a:srcRect r="2743"/>
          <a:stretch/>
        </p:blipFill>
        <p:spPr>
          <a:xfrm>
            <a:off x="185216" y="462997"/>
            <a:ext cx="3713372" cy="5493664"/>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81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801738-3D6E-45C5-A8EE-15421887F99D}"/>
              </a:ext>
            </a:extLst>
          </p:cNvPr>
          <p:cNvSpPr>
            <a:spLocks noGrp="1"/>
          </p:cNvSpPr>
          <p:nvPr>
            <p:ph type="title"/>
          </p:nvPr>
        </p:nvSpPr>
        <p:spPr>
          <a:xfrm>
            <a:off x="9797142" y="365125"/>
            <a:ext cx="1556657" cy="4729389"/>
          </a:xfrm>
        </p:spPr>
        <p:txBody>
          <a:bodyPr/>
          <a:lstStyle/>
          <a:p>
            <a:endParaRPr lang="en-IL" dirty="0"/>
          </a:p>
        </p:txBody>
      </p:sp>
      <p:pic>
        <p:nvPicPr>
          <p:cNvPr id="5" name="מציין מיקום תוכן 4">
            <a:extLst>
              <a:ext uri="{FF2B5EF4-FFF2-40B4-BE49-F238E27FC236}">
                <a16:creationId xmlns:a16="http://schemas.microsoft.com/office/drawing/2014/main" id="{2654E864-0A10-4FE0-9986-7AE568B143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2966" y="41839"/>
            <a:ext cx="8279673" cy="7070927"/>
          </a:xfrm>
        </p:spPr>
      </p:pic>
    </p:spTree>
    <p:extLst>
      <p:ext uri="{BB962C8B-B14F-4D97-AF65-F5344CB8AC3E}">
        <p14:creationId xmlns:p14="http://schemas.microsoft.com/office/powerpoint/2010/main" val="298295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EDC5F0-54B4-490D-B5B7-7A3B4A7A35B5}"/>
              </a:ext>
            </a:extLst>
          </p:cNvPr>
          <p:cNvSpPr>
            <a:spLocks noGrp="1"/>
          </p:cNvSpPr>
          <p:nvPr>
            <p:ph type="title"/>
          </p:nvPr>
        </p:nvSpPr>
        <p:spPr/>
        <p:txBody>
          <a:bodyPr/>
          <a:lstStyle/>
          <a:p>
            <a:pPr algn="ctr"/>
            <a:r>
              <a:rPr lang="he-IL" dirty="0"/>
              <a:t>מהלך </a:t>
            </a:r>
            <a:r>
              <a:rPr lang="he-IL" dirty="0" err="1"/>
              <a:t>הפרוייקט</a:t>
            </a:r>
            <a:endParaRPr lang="en-IL" dirty="0"/>
          </a:p>
        </p:txBody>
      </p:sp>
      <p:sp>
        <p:nvSpPr>
          <p:cNvPr id="3" name="מציין מיקום תוכן 2">
            <a:extLst>
              <a:ext uri="{FF2B5EF4-FFF2-40B4-BE49-F238E27FC236}">
                <a16:creationId xmlns:a16="http://schemas.microsoft.com/office/drawing/2014/main" id="{E306AFAB-3E49-4987-9F54-4C6A4BFDB324}"/>
              </a:ext>
            </a:extLst>
          </p:cNvPr>
          <p:cNvSpPr>
            <a:spLocks noGrp="1"/>
          </p:cNvSpPr>
          <p:nvPr>
            <p:ph idx="1"/>
          </p:nvPr>
        </p:nvSpPr>
        <p:spPr>
          <a:xfrm>
            <a:off x="1132114" y="1357539"/>
            <a:ext cx="10515600" cy="4667250"/>
          </a:xfrm>
        </p:spPr>
        <p:txBody>
          <a:bodyPr>
            <a:normAutofit/>
          </a:bodyPr>
          <a:lstStyle/>
          <a:p>
            <a:endParaRPr lang="he-IL" sz="2600" dirty="0"/>
          </a:p>
          <a:p>
            <a:pPr>
              <a:lnSpc>
                <a:spcPct val="107000"/>
              </a:lnSpc>
              <a:spcAft>
                <a:spcPts val="800"/>
              </a:spcAft>
              <a:defRPr/>
            </a:pPr>
            <a:r>
              <a:rPr lang="he-IL" sz="2600" dirty="0">
                <a:solidFill>
                  <a:srgbClr val="000000"/>
                </a:solidFill>
                <a:latin typeface="Calibri" panose="020F0502020204030204" pitchFamily="34" charset="0"/>
                <a:ea typeface="Times New Roman" panose="02020603050405020304" pitchFamily="18" charset="0"/>
                <a:cs typeface="Arial" panose="020B0604020202020204" pitchFamily="34" charset="0"/>
              </a:rPr>
              <a:t>בפרוייקט נבחנו אוכלוסיות תאי עצב של עלוקה. כל הנוירונים שנלקחו מהגנגליונים נזרעו כבודדים בצלחות גדילה: חלקם על צלחות בעלות טופוגרפיות ננומטריות </a:t>
            </a:r>
            <a:r>
              <a:rPr lang="he-IL" sz="26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kumimoji="0" lang="he-IL" sz="260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על גבי משטח של 100/240 ננומטר בצורות שונות</a:t>
            </a:r>
            <a:r>
              <a:rPr lang="he-IL" sz="2600" dirty="0">
                <a:solidFill>
                  <a:srgbClr val="000000"/>
                </a:solidFill>
                <a:latin typeface="Calibri" panose="020F0502020204030204" pitchFamily="34" charset="0"/>
                <a:ea typeface="Times New Roman" panose="02020603050405020304" pitchFamily="18" charset="0"/>
                <a:cs typeface="Arial" panose="020B0604020202020204" pitchFamily="34" charset="0"/>
              </a:rPr>
              <a:t> וחלקם על צלחות נטולי תבנית ננו-טופוגרפית כבקרה</a:t>
            </a:r>
          </a:p>
          <a:p>
            <a:pPr marL="228600" marR="0" lvl="0" indent="-228600" algn="r"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he-IL" sz="260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בעזרת מיקרוסקופ אור, בשיטת </a:t>
            </a:r>
            <a:r>
              <a:rPr kumimoji="0" lang="en-US" sz="2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Live imaging</a:t>
            </a:r>
            <a:r>
              <a:rPr kumimoji="0" lang="he-IL" sz="26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נלקחו תמונות רבות (מאות) בנקודת זמן </a:t>
            </a:r>
            <a:r>
              <a:rPr kumimoji="0" lang="he-IL" sz="26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מסויימת</a:t>
            </a:r>
            <a:endParaRPr lang="he-IL" sz="26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28600" marR="0" lvl="0" indent="-228600" algn="r"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he-IL" sz="260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228600" marR="0" lvl="0" indent="-228600" algn="r"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228600" marR="0" lvl="0" indent="-228600" algn="r"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lang="he-IL"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28600" marR="0" lvl="0" indent="-228600" algn="r"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lang="he-IL"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28600" marR="0" lvl="0" indent="-228600" algn="r"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IL" dirty="0"/>
          </a:p>
        </p:txBody>
      </p:sp>
    </p:spTree>
    <p:extLst>
      <p:ext uri="{BB962C8B-B14F-4D97-AF65-F5344CB8AC3E}">
        <p14:creationId xmlns:p14="http://schemas.microsoft.com/office/powerpoint/2010/main" val="325211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CED6B559-F7B5-4DC7-8DA8-7B21CB9EE8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6043" y="533401"/>
            <a:ext cx="6204857" cy="4588328"/>
          </a:xfrm>
          <a:prstGeom prst="rect">
            <a:avLst/>
          </a:prstGeom>
          <a:noFill/>
          <a:ln>
            <a:noFill/>
          </a:ln>
        </p:spPr>
      </p:pic>
      <p:sp>
        <p:nvSpPr>
          <p:cNvPr id="6" name="תיבת טקסט 5">
            <a:extLst>
              <a:ext uri="{FF2B5EF4-FFF2-40B4-BE49-F238E27FC236}">
                <a16:creationId xmlns:a16="http://schemas.microsoft.com/office/drawing/2014/main" id="{B44C722E-E24A-4773-AA54-9FBE22E2E0D5}"/>
              </a:ext>
            </a:extLst>
          </p:cNvPr>
          <p:cNvSpPr txBox="1"/>
          <p:nvPr/>
        </p:nvSpPr>
        <p:spPr>
          <a:xfrm>
            <a:off x="7200900" y="1208316"/>
            <a:ext cx="3309256" cy="3046988"/>
          </a:xfrm>
          <a:prstGeom prst="rect">
            <a:avLst/>
          </a:prstGeom>
          <a:noFill/>
        </p:spPr>
        <p:txBody>
          <a:bodyPr wrap="square" rtlCol="0">
            <a:spAutoFit/>
          </a:bodyPr>
          <a:lstStyle/>
          <a:p>
            <a:r>
              <a:rPr lang="he-IL" sz="3200" dirty="0"/>
              <a:t>ייצור צלחות תרבית עם צורות ננו-טופוגרפיה שונות. דוגמא לצלחת עם צורות ננו-טופוגרפיות.</a:t>
            </a:r>
          </a:p>
        </p:txBody>
      </p:sp>
    </p:spTree>
    <p:extLst>
      <p:ext uri="{BB962C8B-B14F-4D97-AF65-F5344CB8AC3E}">
        <p14:creationId xmlns:p14="http://schemas.microsoft.com/office/powerpoint/2010/main" val="55133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A5DD5C55-EF71-4AF8-8DF9-2BE2F713BC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058" y="1073243"/>
            <a:ext cx="10012353" cy="5354070"/>
          </a:xfrm>
        </p:spPr>
      </p:pic>
      <p:sp>
        <p:nvSpPr>
          <p:cNvPr id="6" name="תיבת טקסט 5">
            <a:extLst>
              <a:ext uri="{FF2B5EF4-FFF2-40B4-BE49-F238E27FC236}">
                <a16:creationId xmlns:a16="http://schemas.microsoft.com/office/drawing/2014/main" id="{50257131-7ABB-4D5C-B650-173598B84A27}"/>
              </a:ext>
            </a:extLst>
          </p:cNvPr>
          <p:cNvSpPr txBox="1"/>
          <p:nvPr/>
        </p:nvSpPr>
        <p:spPr>
          <a:xfrm>
            <a:off x="7707087" y="731519"/>
            <a:ext cx="4140924" cy="3224985"/>
          </a:xfrm>
          <a:prstGeom prst="rect">
            <a:avLst/>
          </a:prstGeom>
          <a:noFill/>
        </p:spPr>
        <p:txBody>
          <a:bodyPr wrap="square" rtlCol="0">
            <a:spAutoFit/>
          </a:bodyPr>
          <a:lstStyle/>
          <a:p>
            <a:pPr>
              <a:lnSpc>
                <a:spcPct val="107000"/>
              </a:lnSpc>
              <a:spcAft>
                <a:spcPts val="800"/>
              </a:spcAft>
              <a:defRPr/>
            </a:pP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מניתוח התמונות חילצתי את הפרמטרים הפיזיקליים: </a:t>
            </a: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כמות שלוחות, אורך כולל של השלוחות, מספר פיצולים של </a:t>
            </a:r>
            <a:r>
              <a:rPr kumimoji="0" lang="he-IL"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נויריט</a:t>
            </a: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ושל שלוחה בודדת - </a:t>
            </a:r>
            <a:r>
              <a:rPr lang="he-IL"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בוצעה השוואה כמותית\אנטומית בין מורפולוגיות התאים\דפוס הצמיחה</a:t>
            </a:r>
            <a:endPar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182195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C7846FA1-6E61-4C79-8F47-0A345F370DCD}"/>
</file>

<file path=customXml/itemProps2.xml><?xml version="1.0" encoding="utf-8"?>
<ds:datastoreItem xmlns:ds="http://schemas.openxmlformats.org/officeDocument/2006/customXml" ds:itemID="{68D58C18-19A0-4BA2-B5AE-EF070BF38FD6}"/>
</file>

<file path=docProps/app.xml><?xml version="1.0" encoding="utf-8"?>
<Properties xmlns="http://schemas.openxmlformats.org/officeDocument/2006/extended-properties" xmlns:vt="http://schemas.openxmlformats.org/officeDocument/2006/docPropsVTypes">
  <TotalTime>51930</TotalTime>
  <Words>952</Words>
  <Application>Microsoft Office PowerPoint</Application>
  <PresentationFormat>מסך רחב</PresentationFormat>
  <Paragraphs>49</Paragraphs>
  <Slides>16</Slides>
  <Notes>5</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Calibri Light</vt:lpstr>
      <vt:lpstr>Roboto</vt:lpstr>
      <vt:lpstr>Times New Roman</vt:lpstr>
      <vt:lpstr>ערכת נושא Office</vt:lpstr>
      <vt:lpstr>מאפייני צמיחת אקסונים בננו-טופוגרפיות שונות  Characteristics of axonal growth in the context of different nano-topographies</vt:lpstr>
      <vt:lpstr>מבוא – רקע מדעי</vt:lpstr>
      <vt:lpstr>מבוא – רקע מדעי</vt:lpstr>
      <vt:lpstr>מוקדי העניין שבבסיס הפרוייקט</vt:lpstr>
      <vt:lpstr>אורגניזם המודל – העלוקה Hirudo medicinalis</vt:lpstr>
      <vt:lpstr>מצגת של PowerPoint‏</vt:lpstr>
      <vt:lpstr>מהלך הפרוייקט</vt:lpstr>
      <vt:lpstr>מצגת של PowerPoint‏</vt:lpstr>
      <vt:lpstr>מצגת של PowerPoint‏</vt:lpstr>
      <vt:lpstr>מצגת של PowerPoint‏</vt:lpstr>
      <vt:lpstr>התוצאות</vt:lpstr>
      <vt:lpstr>השפעת כל אחת מהצורות הננו-טופוגרפיות על אורך הצמיחה הכולל – סך האורכים של כל המקטעים (ראשיים ומשניים) יחדיו. ניתן לראות שלא ניכר שוני מובהק בין מערכי השלוחות-טופוגרפיות לפי מדד זה.  </vt:lpstr>
      <vt:lpstr>השפעת כל אחת מהצורות הננו-טופוגרפיות על מספר הפיצולים הכולל משלוחותיו הראשיות של נוירון. ניתן לראות שלא ניכר שוני מובהק בין המערכים שלוחות-טופוגרפיות לפי מדד זה</vt:lpstr>
      <vt:lpstr>השפעת כל אחת מהצורות הננו-טופוגרפיות על מספר כל השלוחות הראשיות (נויריט) של נוירון. ניתן לראות שלא ניכר שוני מובהק בין מערכי השלוחות-טופוגרפיות לפי מדד זה. </vt:lpstr>
      <vt:lpstr>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MSHAHAR</dc:creator>
  <cp:keywords/>
  <dc:description/>
  <cp:lastModifiedBy>oripa</cp:lastModifiedBy>
  <cp:revision>56</cp:revision>
  <dcterms:created xsi:type="dcterms:W3CDTF">2021-06-22T19:50:55Z</dcterms:created>
  <dcterms:modified xsi:type="dcterms:W3CDTF">2021-08-30T12:20:53Z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1523697558</vt:i4>
  </property>
  <property fmtid="{D5CDD505-2E9C-101B-9397-08002B2CF9AE}" pid="3" name="_NewReviewCycle">
    <vt:lpwstr/>
  </property>
  <property fmtid="{D5CDD505-2E9C-101B-9397-08002B2CF9AE}" pid="4" name="_EmailSubject">
    <vt:lpwstr>שחר מרכוס - סיום פרויקט מחקר במדעי החיים</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